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4"/>
  </p:sldMasterIdLst>
  <p:notesMasterIdLst>
    <p:notesMasterId r:id="rId33"/>
  </p:notesMasterIdLst>
  <p:handoutMasterIdLst>
    <p:handoutMasterId r:id="rId34"/>
  </p:handoutMasterIdLst>
  <p:sldIdLst>
    <p:sldId id="494" r:id="rId5"/>
    <p:sldId id="514" r:id="rId6"/>
    <p:sldId id="505" r:id="rId7"/>
    <p:sldId id="506" r:id="rId8"/>
    <p:sldId id="507" r:id="rId9"/>
    <p:sldId id="508" r:id="rId10"/>
    <p:sldId id="509" r:id="rId11"/>
    <p:sldId id="510" r:id="rId12"/>
    <p:sldId id="511" r:id="rId13"/>
    <p:sldId id="512" r:id="rId14"/>
    <p:sldId id="516" r:id="rId15"/>
    <p:sldId id="517" r:id="rId16"/>
    <p:sldId id="518" r:id="rId17"/>
    <p:sldId id="504" r:id="rId18"/>
    <p:sldId id="496" r:id="rId19"/>
    <p:sldId id="497" r:id="rId20"/>
    <p:sldId id="528" r:id="rId21"/>
    <p:sldId id="519" r:id="rId22"/>
    <p:sldId id="529" r:id="rId23"/>
    <p:sldId id="530" r:id="rId24"/>
    <p:sldId id="531" r:id="rId25"/>
    <p:sldId id="532" r:id="rId26"/>
    <p:sldId id="533" r:id="rId27"/>
    <p:sldId id="534" r:id="rId28"/>
    <p:sldId id="535" r:id="rId29"/>
    <p:sldId id="536" r:id="rId30"/>
    <p:sldId id="537" r:id="rId31"/>
    <p:sldId id="539" r:id="rId32"/>
  </p:sldIdLst>
  <p:sldSz cx="9144000" cy="6858000" type="screen4x3"/>
  <p:notesSz cx="9926638" cy="6797675"/>
  <p:custDataLst>
    <p:tags r:id="rId35"/>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2977" autoAdjust="0"/>
  </p:normalViewPr>
  <p:slideViewPr>
    <p:cSldViewPr>
      <p:cViewPr varScale="1">
        <p:scale>
          <a:sx n="62" d="100"/>
          <a:sy n="62" d="100"/>
        </p:scale>
        <p:origin x="9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ici\Documents\Alicia\Informe%20Anual%20MSF-IECAH\2019-2020\Versiones%20preliminares\VF%20art&#237;culos\Gr&#225;ficos%20art%20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lici\Documents\Alicia\Informe%20Anual%20MSF-IECAH\2019-2020\Versiones%20preliminares\VF%20art&#237;culos\Gr&#225;ficos%20art%20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alici\Documents\Alicia\Coop%20Descentralizada\Ayuntamientos\Madrid\2019\Ejecuci&#243;n%20del%20proyecto\Fase%202\gr&#225;ficos%20informe%20Ay.%20Madrid.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ici\Documents\Alicia\Informe%20Anual%20MSF-IECAH\2019-2020\Cooperaci&#243;n%20espa&#241;ola\Cap%203-%20Gr&#225;ficos%20art&#237;culo%20cooperaci&#243;n%20espa&#241;ola%202019-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0101283783041765"/>
          <c:y val="0.13005485015480076"/>
          <c:w val="0.83368824510971218"/>
          <c:h val="0.83610272766537097"/>
        </c:manualLayout>
      </c:layout>
      <c:barChart>
        <c:barDir val="col"/>
        <c:grouping val="clustered"/>
        <c:varyColors val="0"/>
        <c:ser>
          <c:idx val="0"/>
          <c:order val="0"/>
          <c:tx>
            <c:strRef>
              <c:f>'Graf 2 Evolucion AH '!$A$5</c:f>
              <c:strCache>
                <c:ptCount val="1"/>
                <c:pt idx="0">
                  <c:v>Millones de euros </c:v>
                </c:pt>
              </c:strCache>
            </c:strRef>
          </c:tx>
          <c:invertIfNegative val="0"/>
          <c:dPt>
            <c:idx val="13"/>
            <c:invertIfNegative val="0"/>
            <c:bubble3D val="0"/>
            <c:spPr/>
            <c:extLst>
              <c:ext xmlns:c16="http://schemas.microsoft.com/office/drawing/2014/chart" uri="{C3380CC4-5D6E-409C-BE32-E72D297353CC}">
                <c16:uniqueId val="{00000001-F61B-41D4-B3C0-B6681246BAA9}"/>
              </c:ext>
            </c:extLst>
          </c:dPt>
          <c:trendline>
            <c:spPr>
              <a:ln w="34925">
                <a:solidFill>
                  <a:schemeClr val="accent1"/>
                </a:solidFill>
              </a:ln>
            </c:spPr>
            <c:trendlineType val="movingAvg"/>
            <c:period val="2"/>
            <c:dispRSqr val="0"/>
            <c:dispEq val="0"/>
          </c:trendline>
          <c:cat>
            <c:numRef>
              <c:f>'Graf 2 Evolucion AH '!$L$4:$T$4</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'Graf 2 Evolucion AH '!$L$5:$T$5</c:f>
              <c:numCache>
                <c:formatCode>#,##0</c:formatCode>
                <c:ptCount val="9"/>
                <c:pt idx="0">
                  <c:v>216222293</c:v>
                </c:pt>
                <c:pt idx="1">
                  <c:v>72030596</c:v>
                </c:pt>
                <c:pt idx="2">
                  <c:v>38835191</c:v>
                </c:pt>
                <c:pt idx="3">
                  <c:v>55879203.039999999</c:v>
                </c:pt>
                <c:pt idx="4">
                  <c:v>46579840</c:v>
                </c:pt>
                <c:pt idx="5">
                  <c:v>51412691</c:v>
                </c:pt>
                <c:pt idx="6" formatCode="_-* #,##0.00\ _€_-;\-* #,##0.00\ _€_-;_-* &quot;-&quot;??\ _€_-;_-@_-">
                  <c:v>54960950.210000008</c:v>
                </c:pt>
                <c:pt idx="7" formatCode="_-* #,##0.00\ _€_-;\-* #,##0.00\ _€_-;_-* &quot;-&quot;??\ _€_-;_-@_-">
                  <c:v>50767484.520000018</c:v>
                </c:pt>
                <c:pt idx="8">
                  <c:v>61986451.920000002</c:v>
                </c:pt>
              </c:numCache>
            </c:numRef>
          </c:val>
          <c:extLst>
            <c:ext xmlns:c16="http://schemas.microsoft.com/office/drawing/2014/chart" uri="{C3380CC4-5D6E-409C-BE32-E72D297353CC}">
              <c16:uniqueId val="{00000003-F61B-41D4-B3C0-B6681246BAA9}"/>
            </c:ext>
          </c:extLst>
        </c:ser>
        <c:ser>
          <c:idx val="1"/>
          <c:order val="1"/>
          <c:tx>
            <c:strRef>
              <c:f>'Graf 2 Evolucion AH '!$A$6</c:f>
              <c:strCache>
                <c:ptCount val="1"/>
              </c:strCache>
            </c:strRef>
          </c:tx>
          <c:invertIfNegative val="0"/>
          <c:cat>
            <c:numRef>
              <c:f>'Graf 2 Evolucion AH '!$L$4:$T$4</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'Graf 2 Evolucion AH '!$L$6:$T$6</c:f>
              <c:numCache>
                <c:formatCode>#,##0.00\ "€";[Red]#,##0.00\ "€"</c:formatCode>
                <c:ptCount val="9"/>
                <c:pt idx="0">
                  <c:v>2987.88</c:v>
                </c:pt>
                <c:pt idx="1">
                  <c:v>1585.85</c:v>
                </c:pt>
                <c:pt idx="2">
                  <c:v>1788.52</c:v>
                </c:pt>
                <c:pt idx="3">
                  <c:v>1418.35</c:v>
                </c:pt>
                <c:pt idx="4">
                  <c:v>1626.72</c:v>
                </c:pt>
                <c:pt idx="5">
                  <c:v>2118.96</c:v>
                </c:pt>
                <c:pt idx="6">
                  <c:v>2557.9499999999998</c:v>
                </c:pt>
                <c:pt idx="7">
                  <c:v>2154.61</c:v>
                </c:pt>
                <c:pt idx="8">
                  <c:v>2601.67</c:v>
                </c:pt>
              </c:numCache>
            </c:numRef>
          </c:val>
          <c:extLst>
            <c:ext xmlns:c16="http://schemas.microsoft.com/office/drawing/2014/chart" uri="{C3380CC4-5D6E-409C-BE32-E72D297353CC}">
              <c16:uniqueId val="{00000004-F61B-41D4-B3C0-B6681246BAA9}"/>
            </c:ext>
          </c:extLst>
        </c:ser>
        <c:dLbls>
          <c:showLegendKey val="0"/>
          <c:showVal val="0"/>
          <c:showCatName val="0"/>
          <c:showSerName val="0"/>
          <c:showPercent val="0"/>
          <c:showBubbleSize val="0"/>
        </c:dLbls>
        <c:gapWidth val="150"/>
        <c:axId val="115500928"/>
        <c:axId val="115502464"/>
      </c:barChart>
      <c:catAx>
        <c:axId val="115500928"/>
        <c:scaling>
          <c:orientation val="minMax"/>
        </c:scaling>
        <c:delete val="0"/>
        <c:axPos val="b"/>
        <c:numFmt formatCode="General" sourceLinked="1"/>
        <c:majorTickMark val="out"/>
        <c:minorTickMark val="none"/>
        <c:tickLblPos val="nextTo"/>
        <c:txPr>
          <a:bodyPr rot="0" vert="horz" anchor="ctr" anchorCtr="0"/>
          <a:lstStyle/>
          <a:p>
            <a:pPr>
              <a:defRPr/>
            </a:pPr>
            <a:endParaRPr lang="es-ES"/>
          </a:p>
        </c:txPr>
        <c:crossAx val="115502464"/>
        <c:crosses val="autoZero"/>
        <c:auto val="1"/>
        <c:lblAlgn val="ctr"/>
        <c:lblOffset val="100"/>
        <c:noMultiLvlLbl val="0"/>
      </c:catAx>
      <c:valAx>
        <c:axId val="115502464"/>
        <c:scaling>
          <c:orientation val="minMax"/>
        </c:scaling>
        <c:delete val="0"/>
        <c:axPos val="l"/>
        <c:majorGridlines/>
        <c:title>
          <c:tx>
            <c:rich>
              <a:bodyPr rot="-5400000" vert="horz"/>
              <a:lstStyle/>
              <a:p>
                <a:pPr>
                  <a:defRPr/>
                </a:pPr>
                <a:r>
                  <a:rPr lang="es-ES"/>
                  <a:t>Euros</a:t>
                </a:r>
              </a:p>
            </c:rich>
          </c:tx>
          <c:layout>
            <c:manualLayout>
              <c:xMode val="edge"/>
              <c:yMode val="edge"/>
              <c:x val="4.4684854186265284E-2"/>
              <c:y val="0.78644646691890785"/>
            </c:manualLayout>
          </c:layout>
          <c:overlay val="0"/>
        </c:title>
        <c:numFmt formatCode="#,##0" sourceLinked="1"/>
        <c:majorTickMark val="out"/>
        <c:minorTickMark val="none"/>
        <c:tickLblPos val="nextTo"/>
        <c:crossAx val="115500928"/>
        <c:crosses val="autoZero"/>
        <c:crossBetween val="between"/>
      </c:valAx>
      <c:spPr>
        <a:ln>
          <a:solidFill>
            <a:schemeClr val="accent6">
              <a:lumMod val="75000"/>
            </a:schemeClr>
          </a:solid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4453411456211435"/>
          <c:y val="5.9732897024235607E-2"/>
          <c:w val="0.83368824510971218"/>
          <c:h val="0.83610272766537097"/>
        </c:manualLayout>
      </c:layout>
      <c:barChart>
        <c:barDir val="col"/>
        <c:grouping val="clustered"/>
        <c:varyColors val="0"/>
        <c:ser>
          <c:idx val="0"/>
          <c:order val="0"/>
          <c:tx>
            <c:strRef>
              <c:f>'Graf 2 Evolucion AH '!$A$5</c:f>
              <c:strCache>
                <c:ptCount val="1"/>
                <c:pt idx="0">
                  <c:v>Millones de euros </c:v>
                </c:pt>
              </c:strCache>
            </c:strRef>
          </c:tx>
          <c:invertIfNegative val="0"/>
          <c:dPt>
            <c:idx val="13"/>
            <c:invertIfNegative val="0"/>
            <c:bubble3D val="0"/>
            <c:spPr/>
            <c:extLst>
              <c:ext xmlns:c16="http://schemas.microsoft.com/office/drawing/2014/chart" uri="{C3380CC4-5D6E-409C-BE32-E72D297353CC}">
                <c16:uniqueId val="{00000001-A8DA-4FB7-B1EB-EF896F7EFB74}"/>
              </c:ext>
            </c:extLst>
          </c:dPt>
          <c:trendline>
            <c:spPr>
              <a:ln w="34925">
                <a:solidFill>
                  <a:schemeClr val="accent1"/>
                </a:solidFill>
              </a:ln>
            </c:spPr>
            <c:trendlineType val="movingAvg"/>
            <c:period val="2"/>
            <c:dispRSqr val="0"/>
            <c:dispEq val="0"/>
          </c:trendline>
          <c:cat>
            <c:numRef>
              <c:f>'Graf 2 Evolucion AH '!$L$4:$T$4</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'Graf 2 Evolucion AH '!$L$5:$T$5</c:f>
              <c:numCache>
                <c:formatCode>#,##0</c:formatCode>
                <c:ptCount val="9"/>
                <c:pt idx="0">
                  <c:v>216222293</c:v>
                </c:pt>
                <c:pt idx="1">
                  <c:v>72030596</c:v>
                </c:pt>
                <c:pt idx="2">
                  <c:v>38835191</c:v>
                </c:pt>
                <c:pt idx="3">
                  <c:v>55879203.039999999</c:v>
                </c:pt>
                <c:pt idx="4">
                  <c:v>46579840</c:v>
                </c:pt>
                <c:pt idx="5">
                  <c:v>51412691</c:v>
                </c:pt>
                <c:pt idx="6" formatCode="_-* #,##0.00\ _€_-;\-* #,##0.00\ _€_-;_-* &quot;-&quot;??\ _€_-;_-@_-">
                  <c:v>54960950.210000008</c:v>
                </c:pt>
                <c:pt idx="7" formatCode="_-* #,##0.00\ _€_-;\-* #,##0.00\ _€_-;_-* &quot;-&quot;??\ _€_-;_-@_-">
                  <c:v>50767484.520000018</c:v>
                </c:pt>
                <c:pt idx="8">
                  <c:v>61986451.920000002</c:v>
                </c:pt>
              </c:numCache>
            </c:numRef>
          </c:val>
          <c:extLst>
            <c:ext xmlns:c16="http://schemas.microsoft.com/office/drawing/2014/chart" uri="{C3380CC4-5D6E-409C-BE32-E72D297353CC}">
              <c16:uniqueId val="{00000003-A8DA-4FB7-B1EB-EF896F7EFB74}"/>
            </c:ext>
          </c:extLst>
        </c:ser>
        <c:ser>
          <c:idx val="1"/>
          <c:order val="1"/>
          <c:tx>
            <c:strRef>
              <c:f>'Graf 2 Evolucion AH '!$A$6</c:f>
              <c:strCache>
                <c:ptCount val="1"/>
              </c:strCache>
            </c:strRef>
          </c:tx>
          <c:invertIfNegative val="0"/>
          <c:cat>
            <c:numRef>
              <c:f>'Graf 2 Evolucion AH '!$L$4:$T$4</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'Graf 2 Evolucion AH '!$L$6:$T$6</c:f>
              <c:numCache>
                <c:formatCode>#,##0.00\ "€";[Red]#,##0.00\ "€"</c:formatCode>
                <c:ptCount val="9"/>
                <c:pt idx="0">
                  <c:v>2987.88</c:v>
                </c:pt>
                <c:pt idx="1">
                  <c:v>1585.85</c:v>
                </c:pt>
                <c:pt idx="2">
                  <c:v>1788.52</c:v>
                </c:pt>
                <c:pt idx="3">
                  <c:v>1418.35</c:v>
                </c:pt>
                <c:pt idx="4">
                  <c:v>1626.72</c:v>
                </c:pt>
                <c:pt idx="5">
                  <c:v>2118.96</c:v>
                </c:pt>
                <c:pt idx="6">
                  <c:v>2557.9499999999998</c:v>
                </c:pt>
                <c:pt idx="7">
                  <c:v>2154.61</c:v>
                </c:pt>
                <c:pt idx="8">
                  <c:v>2601.67</c:v>
                </c:pt>
              </c:numCache>
            </c:numRef>
          </c:val>
          <c:extLst>
            <c:ext xmlns:c16="http://schemas.microsoft.com/office/drawing/2014/chart" uri="{C3380CC4-5D6E-409C-BE32-E72D297353CC}">
              <c16:uniqueId val="{00000004-A8DA-4FB7-B1EB-EF896F7EFB74}"/>
            </c:ext>
          </c:extLst>
        </c:ser>
        <c:dLbls>
          <c:showLegendKey val="0"/>
          <c:showVal val="0"/>
          <c:showCatName val="0"/>
          <c:showSerName val="0"/>
          <c:showPercent val="0"/>
          <c:showBubbleSize val="0"/>
        </c:dLbls>
        <c:gapWidth val="150"/>
        <c:axId val="115500928"/>
        <c:axId val="115502464"/>
      </c:barChart>
      <c:catAx>
        <c:axId val="115500928"/>
        <c:scaling>
          <c:orientation val="minMax"/>
        </c:scaling>
        <c:delete val="0"/>
        <c:axPos val="b"/>
        <c:numFmt formatCode="General" sourceLinked="1"/>
        <c:majorTickMark val="out"/>
        <c:minorTickMark val="none"/>
        <c:tickLblPos val="nextTo"/>
        <c:txPr>
          <a:bodyPr rot="0" vert="horz" anchor="ctr" anchorCtr="0"/>
          <a:lstStyle/>
          <a:p>
            <a:pPr>
              <a:defRPr/>
            </a:pPr>
            <a:endParaRPr lang="es-ES"/>
          </a:p>
        </c:txPr>
        <c:crossAx val="115502464"/>
        <c:crosses val="autoZero"/>
        <c:auto val="1"/>
        <c:lblAlgn val="ctr"/>
        <c:lblOffset val="100"/>
        <c:noMultiLvlLbl val="0"/>
      </c:catAx>
      <c:valAx>
        <c:axId val="115502464"/>
        <c:scaling>
          <c:orientation val="minMax"/>
        </c:scaling>
        <c:delete val="0"/>
        <c:axPos val="l"/>
        <c:majorGridlines/>
        <c:title>
          <c:tx>
            <c:rich>
              <a:bodyPr rot="-5400000" vert="horz"/>
              <a:lstStyle/>
              <a:p>
                <a:pPr>
                  <a:defRPr/>
                </a:pPr>
                <a:r>
                  <a:rPr lang="es-ES"/>
                  <a:t>Euros</a:t>
                </a:r>
              </a:p>
            </c:rich>
          </c:tx>
          <c:layout>
            <c:manualLayout>
              <c:xMode val="edge"/>
              <c:yMode val="edge"/>
              <c:x val="4.4684854186265284E-2"/>
              <c:y val="0.78644646691890785"/>
            </c:manualLayout>
          </c:layout>
          <c:overlay val="0"/>
        </c:title>
        <c:numFmt formatCode="#,##0" sourceLinked="1"/>
        <c:majorTickMark val="out"/>
        <c:minorTickMark val="none"/>
        <c:tickLblPos val="nextTo"/>
        <c:crossAx val="115500928"/>
        <c:crosses val="autoZero"/>
        <c:crossBetween val="between"/>
      </c:valAx>
      <c:spPr>
        <a:ln>
          <a:solidFill>
            <a:schemeClr val="accent6">
              <a:lumMod val="75000"/>
            </a:schemeClr>
          </a:solidFill>
        </a:ln>
      </c:spPr>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Hoja2!$A$5</c:f>
              <c:strCache>
                <c:ptCount val="1"/>
                <c:pt idx="0">
                  <c:v>CCAA</c:v>
                </c:pt>
              </c:strCache>
            </c:strRef>
          </c:tx>
          <c:spPr>
            <a:ln w="19050" cap="rnd" cmpd="sng" algn="ctr">
              <a:solidFill>
                <a:schemeClr val="accent2">
                  <a:shade val="95000"/>
                  <a:satMod val="10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Hoja2!$B$4:$E$4</c:f>
              <c:numCache>
                <c:formatCode>General</c:formatCode>
                <c:ptCount val="4"/>
                <c:pt idx="0">
                  <c:v>2016</c:v>
                </c:pt>
                <c:pt idx="1">
                  <c:v>2017</c:v>
                </c:pt>
                <c:pt idx="2">
                  <c:v>2018</c:v>
                </c:pt>
                <c:pt idx="3">
                  <c:v>2019</c:v>
                </c:pt>
              </c:numCache>
            </c:numRef>
          </c:cat>
          <c:val>
            <c:numRef>
              <c:f>Hoja2!$B$5:$E$5</c:f>
              <c:numCache>
                <c:formatCode>General</c:formatCode>
                <c:ptCount val="4"/>
                <c:pt idx="0">
                  <c:v>12.31</c:v>
                </c:pt>
                <c:pt idx="1">
                  <c:v>9.01</c:v>
                </c:pt>
                <c:pt idx="2">
                  <c:v>8.15</c:v>
                </c:pt>
                <c:pt idx="3">
                  <c:v>14.8</c:v>
                </c:pt>
              </c:numCache>
            </c:numRef>
          </c:val>
          <c:smooth val="0"/>
          <c:extLst>
            <c:ext xmlns:c16="http://schemas.microsoft.com/office/drawing/2014/chart" uri="{C3380CC4-5D6E-409C-BE32-E72D297353CC}">
              <c16:uniqueId val="{00000000-72EB-4915-A82B-CFD1D3B49CC7}"/>
            </c:ext>
          </c:extLst>
        </c:ser>
        <c:ser>
          <c:idx val="1"/>
          <c:order val="1"/>
          <c:tx>
            <c:strRef>
              <c:f>Hoja2!$A$6</c:f>
              <c:strCache>
                <c:ptCount val="1"/>
                <c:pt idx="0">
                  <c:v>EELL</c:v>
                </c:pt>
              </c:strCache>
            </c:strRef>
          </c:tx>
          <c:spPr>
            <a:ln w="19050" cap="rnd" cmpd="sng" algn="ctr">
              <a:solidFill>
                <a:schemeClr val="accent4">
                  <a:shade val="95000"/>
                  <a:satMod val="10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Hoja2!$B$4:$E$4</c:f>
              <c:numCache>
                <c:formatCode>General</c:formatCode>
                <c:ptCount val="4"/>
                <c:pt idx="0">
                  <c:v>2016</c:v>
                </c:pt>
                <c:pt idx="1">
                  <c:v>2017</c:v>
                </c:pt>
                <c:pt idx="2">
                  <c:v>2018</c:v>
                </c:pt>
                <c:pt idx="3">
                  <c:v>2019</c:v>
                </c:pt>
              </c:numCache>
            </c:numRef>
          </c:cat>
          <c:val>
            <c:numRef>
              <c:f>Hoja2!$B$6:$E$6</c:f>
              <c:numCache>
                <c:formatCode>General</c:formatCode>
                <c:ptCount val="4"/>
                <c:pt idx="0">
                  <c:v>6.37</c:v>
                </c:pt>
                <c:pt idx="1">
                  <c:v>2.65</c:v>
                </c:pt>
                <c:pt idx="2">
                  <c:v>1.52</c:v>
                </c:pt>
                <c:pt idx="3">
                  <c:v>5.75</c:v>
                </c:pt>
              </c:numCache>
            </c:numRef>
          </c:val>
          <c:smooth val="0"/>
          <c:extLst>
            <c:ext xmlns:c16="http://schemas.microsoft.com/office/drawing/2014/chart" uri="{C3380CC4-5D6E-409C-BE32-E72D297353CC}">
              <c16:uniqueId val="{00000001-72EB-4915-A82B-CFD1D3B49CC7}"/>
            </c:ext>
          </c:extLst>
        </c:ser>
        <c:dLbls>
          <c:dLblPos val="ctr"/>
          <c:showLegendKey val="0"/>
          <c:showVal val="1"/>
          <c:showCatName val="0"/>
          <c:showSerName val="0"/>
          <c:showPercent val="0"/>
          <c:showBubbleSize val="0"/>
        </c:dLbls>
        <c:smooth val="0"/>
        <c:axId val="1235326312"/>
        <c:axId val="1235318440"/>
      </c:lineChart>
      <c:catAx>
        <c:axId val="123532631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s-ES"/>
          </a:p>
        </c:txPr>
        <c:crossAx val="1235318440"/>
        <c:crosses val="autoZero"/>
        <c:auto val="1"/>
        <c:lblAlgn val="ctr"/>
        <c:lblOffset val="100"/>
        <c:noMultiLvlLbl val="0"/>
      </c:catAx>
      <c:valAx>
        <c:axId val="1235318440"/>
        <c:scaling>
          <c:orientation val="minMax"/>
        </c:scaling>
        <c:delete val="1"/>
        <c:axPos val="l"/>
        <c:numFmt formatCode="General" sourceLinked="1"/>
        <c:majorTickMark val="none"/>
        <c:minorTickMark val="none"/>
        <c:tickLblPos val="nextTo"/>
        <c:crossAx val="1235326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'Graf 6 AH por agentes '!$C$4</c:f>
              <c:strCache>
                <c:ptCount val="1"/>
                <c:pt idx="0">
                  <c:v>Total (Euros) </c:v>
                </c:pt>
              </c:strCache>
            </c:strRef>
          </c:tx>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741-41F5-BCBD-540C921A0B2E}"/>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741-41F5-BCBD-540C921A0B2E}"/>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741-41F5-BCBD-540C921A0B2E}"/>
              </c:ext>
            </c:extLst>
          </c:dPt>
          <c:dPt>
            <c:idx val="3"/>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741-41F5-BCBD-540C921A0B2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'Graf 6 AH por agentes '!$B$5:$B$8</c:f>
              <c:strCache>
                <c:ptCount val="4"/>
                <c:pt idx="0">
                  <c:v>Administración General del Estado</c:v>
                </c:pt>
                <c:pt idx="1">
                  <c:v>Comunidades Autónomas</c:v>
                </c:pt>
                <c:pt idx="2">
                  <c:v>Entidades locales</c:v>
                </c:pt>
                <c:pt idx="3">
                  <c:v>Universidades </c:v>
                </c:pt>
              </c:strCache>
            </c:strRef>
          </c:cat>
          <c:val>
            <c:numRef>
              <c:f>'Graf 6 AH por agentes '!$C$5:$C$8</c:f>
              <c:numCache>
                <c:formatCode>_-* #,##0_-;\-* #,##0_-;_-* "-"??_-;_-@_-</c:formatCode>
                <c:ptCount val="4"/>
                <c:pt idx="0">
                  <c:v>41424400.849999994</c:v>
                </c:pt>
                <c:pt idx="1">
                  <c:v>14798647.449999999</c:v>
                </c:pt>
                <c:pt idx="2">
                  <c:v>5753015.96</c:v>
                </c:pt>
                <c:pt idx="3">
                  <c:v>10387.656574000001</c:v>
                </c:pt>
              </c:numCache>
            </c:numRef>
          </c:val>
          <c:extLst>
            <c:ext xmlns:c16="http://schemas.microsoft.com/office/drawing/2014/chart" uri="{C3380CC4-5D6E-409C-BE32-E72D297353CC}">
              <c16:uniqueId val="{00000008-F741-41F5-BCBD-540C921A0B2E}"/>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7AFAA-6396-4319-BEF4-2E6800F8B47E}" type="doc">
      <dgm:prSet loTypeId="urn:microsoft.com/office/officeart/2005/8/layout/vList2" loCatId="list" qsTypeId="urn:microsoft.com/office/officeart/2005/8/quickstyle/simple1" qsCatId="simple" csTypeId="urn:microsoft.com/office/officeart/2005/8/colors/accent6_5" csCatId="accent6"/>
      <dgm:spPr/>
      <dgm:t>
        <a:bodyPr/>
        <a:lstStyle/>
        <a:p>
          <a:endParaRPr lang="es-ES"/>
        </a:p>
      </dgm:t>
    </dgm:pt>
    <dgm:pt modelId="{3F9BC60E-8F99-40F2-A4F3-046406FEB8E2}">
      <dgm:prSet/>
      <dgm:spPr/>
      <dgm:t>
        <a:bodyPr/>
        <a:lstStyle/>
        <a:p>
          <a:r>
            <a:rPr lang="es-ES"/>
            <a:t>Agradecimientos</a:t>
          </a:r>
        </a:p>
      </dgm:t>
    </dgm:pt>
    <dgm:pt modelId="{D82BA459-CF63-4917-B255-FE0176824A59}" type="parTrans" cxnId="{1F3DC474-536F-4AAE-81D1-25251E49B16D}">
      <dgm:prSet/>
      <dgm:spPr/>
      <dgm:t>
        <a:bodyPr/>
        <a:lstStyle/>
        <a:p>
          <a:endParaRPr lang="es-ES"/>
        </a:p>
      </dgm:t>
    </dgm:pt>
    <dgm:pt modelId="{EC6AD05A-812E-4CE6-B20C-320A27743CDA}" type="sibTrans" cxnId="{1F3DC474-536F-4AAE-81D1-25251E49B16D}">
      <dgm:prSet/>
      <dgm:spPr/>
      <dgm:t>
        <a:bodyPr/>
        <a:lstStyle/>
        <a:p>
          <a:endParaRPr lang="es-ES"/>
        </a:p>
      </dgm:t>
    </dgm:pt>
    <dgm:pt modelId="{F643C8A3-4571-4FF9-8539-AC56AD1042F8}">
      <dgm:prSet/>
      <dgm:spPr/>
      <dgm:t>
        <a:bodyPr/>
        <a:lstStyle/>
        <a:p>
          <a:r>
            <a:rPr lang="es-ES"/>
            <a:t>Personal del Ayuntamiento de Madrid, entidades humanitarias, expertas/os</a:t>
          </a:r>
        </a:p>
      </dgm:t>
    </dgm:pt>
    <dgm:pt modelId="{E96B6E40-FF94-477D-8A8D-3DF16494B248}" type="parTrans" cxnId="{D77600AF-1DCC-4B67-9D52-59AAA067350D}">
      <dgm:prSet/>
      <dgm:spPr/>
      <dgm:t>
        <a:bodyPr/>
        <a:lstStyle/>
        <a:p>
          <a:endParaRPr lang="es-ES"/>
        </a:p>
      </dgm:t>
    </dgm:pt>
    <dgm:pt modelId="{968A14C4-623F-4DAC-A517-8F55A2CFED06}" type="sibTrans" cxnId="{D77600AF-1DCC-4B67-9D52-59AAA067350D}">
      <dgm:prSet/>
      <dgm:spPr/>
      <dgm:t>
        <a:bodyPr/>
        <a:lstStyle/>
        <a:p>
          <a:endParaRPr lang="es-ES"/>
        </a:p>
      </dgm:t>
    </dgm:pt>
    <dgm:pt modelId="{EDA98DE6-0BAC-4897-93D6-A8148E4B27C6}">
      <dgm:prSet/>
      <dgm:spPr/>
      <dgm:t>
        <a:bodyPr/>
        <a:lstStyle/>
        <a:p>
          <a:r>
            <a:rPr lang="es-ES"/>
            <a:t>Una investigación muy pertinente</a:t>
          </a:r>
        </a:p>
      </dgm:t>
    </dgm:pt>
    <dgm:pt modelId="{C8CA8492-D1D5-4440-9EBC-E9F87B9E293E}" type="parTrans" cxnId="{11662D16-9BBA-4DA1-B964-8FEC21FFEAF3}">
      <dgm:prSet/>
      <dgm:spPr/>
      <dgm:t>
        <a:bodyPr/>
        <a:lstStyle/>
        <a:p>
          <a:endParaRPr lang="es-ES"/>
        </a:p>
      </dgm:t>
    </dgm:pt>
    <dgm:pt modelId="{18E18F01-9886-403B-91C9-F70901479BD5}" type="sibTrans" cxnId="{11662D16-9BBA-4DA1-B964-8FEC21FFEAF3}">
      <dgm:prSet/>
      <dgm:spPr/>
      <dgm:t>
        <a:bodyPr/>
        <a:lstStyle/>
        <a:p>
          <a:endParaRPr lang="es-ES"/>
        </a:p>
      </dgm:t>
    </dgm:pt>
    <dgm:pt modelId="{5348D9FC-E651-45D9-8309-EA9615F8BBF7}">
      <dgm:prSet/>
      <dgm:spPr/>
      <dgm:t>
        <a:bodyPr/>
        <a:lstStyle/>
        <a:p>
          <a:r>
            <a:rPr lang="es-ES"/>
            <a:t>El contexto internacional antes, durante y después de la pandemia refuerza la necesidad de abordar la cooperación y la acción humanitaria desde los derechos</a:t>
          </a:r>
        </a:p>
      </dgm:t>
    </dgm:pt>
    <dgm:pt modelId="{0C32E9DB-93B1-43F9-B387-A605FCB3B3C3}" type="parTrans" cxnId="{00D0E72F-D2BC-40AE-BA23-97F9E07CC6C6}">
      <dgm:prSet/>
      <dgm:spPr/>
      <dgm:t>
        <a:bodyPr/>
        <a:lstStyle/>
        <a:p>
          <a:endParaRPr lang="es-ES"/>
        </a:p>
      </dgm:t>
    </dgm:pt>
    <dgm:pt modelId="{B225D0C8-7012-41E8-8886-635375F00AC8}" type="sibTrans" cxnId="{00D0E72F-D2BC-40AE-BA23-97F9E07CC6C6}">
      <dgm:prSet/>
      <dgm:spPr/>
      <dgm:t>
        <a:bodyPr/>
        <a:lstStyle/>
        <a:p>
          <a:endParaRPr lang="es-ES"/>
        </a:p>
      </dgm:t>
    </dgm:pt>
    <dgm:pt modelId="{1985B6E6-2894-4F3F-8484-AA542D647126}">
      <dgm:prSet/>
      <dgm:spPr/>
      <dgm:t>
        <a:bodyPr/>
        <a:lstStyle/>
        <a:p>
          <a:r>
            <a:rPr lang="es-ES"/>
            <a:t>En el ámbito español, debido al peso de la cooperación descentralizada, el tema cobra aún mayor relevancia</a:t>
          </a:r>
        </a:p>
      </dgm:t>
    </dgm:pt>
    <dgm:pt modelId="{FFA94CA0-FAE5-44D8-84AA-A349A177A611}" type="parTrans" cxnId="{510FD299-9254-434B-A7A3-2CBD927C2B19}">
      <dgm:prSet/>
      <dgm:spPr/>
      <dgm:t>
        <a:bodyPr/>
        <a:lstStyle/>
        <a:p>
          <a:endParaRPr lang="es-ES"/>
        </a:p>
      </dgm:t>
    </dgm:pt>
    <dgm:pt modelId="{A3CAEFE1-6D45-4386-9CA4-B8B801069D72}" type="sibTrans" cxnId="{510FD299-9254-434B-A7A3-2CBD927C2B19}">
      <dgm:prSet/>
      <dgm:spPr/>
      <dgm:t>
        <a:bodyPr/>
        <a:lstStyle/>
        <a:p>
          <a:endParaRPr lang="es-ES"/>
        </a:p>
      </dgm:t>
    </dgm:pt>
    <dgm:pt modelId="{D941BF61-A5DA-4BA5-947B-03EB4038EC6A}" type="pres">
      <dgm:prSet presAssocID="{B107AFAA-6396-4319-BEF4-2E6800F8B47E}" presName="linear" presStyleCnt="0">
        <dgm:presLayoutVars>
          <dgm:animLvl val="lvl"/>
          <dgm:resizeHandles val="exact"/>
        </dgm:presLayoutVars>
      </dgm:prSet>
      <dgm:spPr/>
    </dgm:pt>
    <dgm:pt modelId="{2E4D60C6-C588-4E3F-9B81-9C4087145369}" type="pres">
      <dgm:prSet presAssocID="{3F9BC60E-8F99-40F2-A4F3-046406FEB8E2}" presName="parentText" presStyleLbl="node1" presStyleIdx="0" presStyleCnt="2" custLinFactNeighborY="3597">
        <dgm:presLayoutVars>
          <dgm:chMax val="0"/>
          <dgm:bulletEnabled val="1"/>
        </dgm:presLayoutVars>
      </dgm:prSet>
      <dgm:spPr/>
    </dgm:pt>
    <dgm:pt modelId="{9AE80F94-FDC0-4622-960D-463A9242EF2C}" type="pres">
      <dgm:prSet presAssocID="{3F9BC60E-8F99-40F2-A4F3-046406FEB8E2}" presName="childText" presStyleLbl="revTx" presStyleIdx="0" presStyleCnt="2">
        <dgm:presLayoutVars>
          <dgm:bulletEnabled val="1"/>
        </dgm:presLayoutVars>
      </dgm:prSet>
      <dgm:spPr/>
    </dgm:pt>
    <dgm:pt modelId="{A17BD415-CF0F-49CE-8F1F-279A4EF8FCB3}" type="pres">
      <dgm:prSet presAssocID="{EDA98DE6-0BAC-4897-93D6-A8148E4B27C6}" presName="parentText" presStyleLbl="node1" presStyleIdx="1" presStyleCnt="2" custLinFactNeighborY="-19">
        <dgm:presLayoutVars>
          <dgm:chMax val="0"/>
          <dgm:bulletEnabled val="1"/>
        </dgm:presLayoutVars>
      </dgm:prSet>
      <dgm:spPr/>
    </dgm:pt>
    <dgm:pt modelId="{7B81F3ED-A340-41A8-976A-355C1BEE5607}" type="pres">
      <dgm:prSet presAssocID="{EDA98DE6-0BAC-4897-93D6-A8148E4B27C6}" presName="childText" presStyleLbl="revTx" presStyleIdx="1" presStyleCnt="2">
        <dgm:presLayoutVars>
          <dgm:bulletEnabled val="1"/>
        </dgm:presLayoutVars>
      </dgm:prSet>
      <dgm:spPr/>
    </dgm:pt>
  </dgm:ptLst>
  <dgm:cxnLst>
    <dgm:cxn modelId="{11662D16-9BBA-4DA1-B964-8FEC21FFEAF3}" srcId="{B107AFAA-6396-4319-BEF4-2E6800F8B47E}" destId="{EDA98DE6-0BAC-4897-93D6-A8148E4B27C6}" srcOrd="1" destOrd="0" parTransId="{C8CA8492-D1D5-4440-9EBC-E9F87B9E293E}" sibTransId="{18E18F01-9886-403B-91C9-F70901479BD5}"/>
    <dgm:cxn modelId="{00D0E72F-D2BC-40AE-BA23-97F9E07CC6C6}" srcId="{EDA98DE6-0BAC-4897-93D6-A8148E4B27C6}" destId="{5348D9FC-E651-45D9-8309-EA9615F8BBF7}" srcOrd="0" destOrd="0" parTransId="{0C32E9DB-93B1-43F9-B387-A605FCB3B3C3}" sibTransId="{B225D0C8-7012-41E8-8886-635375F00AC8}"/>
    <dgm:cxn modelId="{3FFB195D-789D-495C-81D1-E53F96E7E50B}" type="presOf" srcId="{B107AFAA-6396-4319-BEF4-2E6800F8B47E}" destId="{D941BF61-A5DA-4BA5-947B-03EB4038EC6A}" srcOrd="0" destOrd="0" presId="urn:microsoft.com/office/officeart/2005/8/layout/vList2"/>
    <dgm:cxn modelId="{402A7369-A650-45A3-8FAE-C76296650DEC}" type="presOf" srcId="{1985B6E6-2894-4F3F-8484-AA542D647126}" destId="{7B81F3ED-A340-41A8-976A-355C1BEE5607}" srcOrd="0" destOrd="1" presId="urn:microsoft.com/office/officeart/2005/8/layout/vList2"/>
    <dgm:cxn modelId="{1F3DC474-536F-4AAE-81D1-25251E49B16D}" srcId="{B107AFAA-6396-4319-BEF4-2E6800F8B47E}" destId="{3F9BC60E-8F99-40F2-A4F3-046406FEB8E2}" srcOrd="0" destOrd="0" parTransId="{D82BA459-CF63-4917-B255-FE0176824A59}" sibTransId="{EC6AD05A-812E-4CE6-B20C-320A27743CDA}"/>
    <dgm:cxn modelId="{8CE82B7E-82F5-406B-BE7F-EC7A9CCE5323}" type="presOf" srcId="{F643C8A3-4571-4FF9-8539-AC56AD1042F8}" destId="{9AE80F94-FDC0-4622-960D-463A9242EF2C}" srcOrd="0" destOrd="0" presId="urn:microsoft.com/office/officeart/2005/8/layout/vList2"/>
    <dgm:cxn modelId="{FB05E083-7A21-45C7-AE3F-3E43CC3FBEA6}" type="presOf" srcId="{3F9BC60E-8F99-40F2-A4F3-046406FEB8E2}" destId="{2E4D60C6-C588-4E3F-9B81-9C4087145369}" srcOrd="0" destOrd="0" presId="urn:microsoft.com/office/officeart/2005/8/layout/vList2"/>
    <dgm:cxn modelId="{510FD299-9254-434B-A7A3-2CBD927C2B19}" srcId="{EDA98DE6-0BAC-4897-93D6-A8148E4B27C6}" destId="{1985B6E6-2894-4F3F-8484-AA542D647126}" srcOrd="1" destOrd="0" parTransId="{FFA94CA0-FAE5-44D8-84AA-A349A177A611}" sibTransId="{A3CAEFE1-6D45-4386-9CA4-B8B801069D72}"/>
    <dgm:cxn modelId="{D77600AF-1DCC-4B67-9D52-59AAA067350D}" srcId="{3F9BC60E-8F99-40F2-A4F3-046406FEB8E2}" destId="{F643C8A3-4571-4FF9-8539-AC56AD1042F8}" srcOrd="0" destOrd="0" parTransId="{E96B6E40-FF94-477D-8A8D-3DF16494B248}" sibTransId="{968A14C4-623F-4DAC-A517-8F55A2CFED06}"/>
    <dgm:cxn modelId="{2D3FF3C5-4E0F-4D4B-976B-9C26A57ADFC9}" type="presOf" srcId="{EDA98DE6-0BAC-4897-93D6-A8148E4B27C6}" destId="{A17BD415-CF0F-49CE-8F1F-279A4EF8FCB3}" srcOrd="0" destOrd="0" presId="urn:microsoft.com/office/officeart/2005/8/layout/vList2"/>
    <dgm:cxn modelId="{913C93DF-1846-4FA5-968C-26305598A02C}" type="presOf" srcId="{5348D9FC-E651-45D9-8309-EA9615F8BBF7}" destId="{7B81F3ED-A340-41A8-976A-355C1BEE5607}" srcOrd="0" destOrd="0" presId="urn:microsoft.com/office/officeart/2005/8/layout/vList2"/>
    <dgm:cxn modelId="{95B3A734-E382-48CC-814D-6A9C7E7222AE}" type="presParOf" srcId="{D941BF61-A5DA-4BA5-947B-03EB4038EC6A}" destId="{2E4D60C6-C588-4E3F-9B81-9C4087145369}" srcOrd="0" destOrd="0" presId="urn:microsoft.com/office/officeart/2005/8/layout/vList2"/>
    <dgm:cxn modelId="{20B7A2F6-F16E-44E6-A256-90B11AE3D4E1}" type="presParOf" srcId="{D941BF61-A5DA-4BA5-947B-03EB4038EC6A}" destId="{9AE80F94-FDC0-4622-960D-463A9242EF2C}" srcOrd="1" destOrd="0" presId="urn:microsoft.com/office/officeart/2005/8/layout/vList2"/>
    <dgm:cxn modelId="{9656F900-2DAB-40E7-94B4-3984E9AD6E50}" type="presParOf" srcId="{D941BF61-A5DA-4BA5-947B-03EB4038EC6A}" destId="{A17BD415-CF0F-49CE-8F1F-279A4EF8FCB3}" srcOrd="2" destOrd="0" presId="urn:microsoft.com/office/officeart/2005/8/layout/vList2"/>
    <dgm:cxn modelId="{23CF8D3B-A7C0-448B-8489-DFDF40627649}" type="presParOf" srcId="{D941BF61-A5DA-4BA5-947B-03EB4038EC6A}" destId="{7B81F3ED-A340-41A8-976A-355C1BEE560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F2AD79-CE66-45BF-809E-220969AACFCB}" type="doc">
      <dgm:prSet loTypeId="urn:microsoft.com/office/officeart/2005/8/layout/process3" loCatId="process" qsTypeId="urn:microsoft.com/office/officeart/2005/8/quickstyle/simple1" qsCatId="simple" csTypeId="urn:microsoft.com/office/officeart/2005/8/colors/accent6_2" csCatId="accent6" phldr="1"/>
      <dgm:spPr/>
      <dgm:t>
        <a:bodyPr/>
        <a:lstStyle/>
        <a:p>
          <a:endParaRPr lang="es-ES"/>
        </a:p>
      </dgm:t>
    </dgm:pt>
    <dgm:pt modelId="{DDEAC616-E0AE-4AC1-BF6B-F1C5B3AC7767}">
      <dgm:prSet/>
      <dgm:spPr/>
      <dgm:t>
        <a:bodyPr/>
        <a:lstStyle/>
        <a:p>
          <a:r>
            <a:rPr lang="es-ES"/>
            <a:t>Ayuntamiento de Madrid</a:t>
          </a:r>
        </a:p>
      </dgm:t>
    </dgm:pt>
    <dgm:pt modelId="{BE2E8A9C-CA82-46E2-A7BC-CBAB06C47170}" type="parTrans" cxnId="{ABD8D38C-96B6-4375-8E3C-345D586297A1}">
      <dgm:prSet/>
      <dgm:spPr/>
      <dgm:t>
        <a:bodyPr/>
        <a:lstStyle/>
        <a:p>
          <a:endParaRPr lang="es-ES"/>
        </a:p>
      </dgm:t>
    </dgm:pt>
    <dgm:pt modelId="{1B237C13-F126-4DFF-AD9E-9DA77BC7918E}" type="sibTrans" cxnId="{ABD8D38C-96B6-4375-8E3C-345D586297A1}">
      <dgm:prSet/>
      <dgm:spPr/>
      <dgm:t>
        <a:bodyPr/>
        <a:lstStyle/>
        <a:p>
          <a:endParaRPr lang="es-ES"/>
        </a:p>
      </dgm:t>
    </dgm:pt>
    <dgm:pt modelId="{FD846E5C-C823-436C-8F25-0CC723DA1BB3}">
      <dgm:prSet/>
      <dgm:spPr/>
      <dgm:t>
        <a:bodyPr/>
        <a:lstStyle/>
        <a:p>
          <a:r>
            <a:rPr lang="es-ES" dirty="0"/>
            <a:t>Marco Estratégico para la política de ciudadanía global y cooperación internacional de la ciudad de Madrid. Incorporación AH limitada, incorporación EBDH detallada</a:t>
          </a:r>
        </a:p>
      </dgm:t>
    </dgm:pt>
    <dgm:pt modelId="{050BD7D2-3875-475A-901E-BA5C5D3D6732}" type="parTrans" cxnId="{828C0E26-7B34-4832-8ABD-BBF8629A428B}">
      <dgm:prSet/>
      <dgm:spPr/>
      <dgm:t>
        <a:bodyPr/>
        <a:lstStyle/>
        <a:p>
          <a:endParaRPr lang="es-ES"/>
        </a:p>
      </dgm:t>
    </dgm:pt>
    <dgm:pt modelId="{EA8ABD5D-9400-4A92-B6DB-3B315B37511E}" type="sibTrans" cxnId="{828C0E26-7B34-4832-8ABD-BBF8629A428B}">
      <dgm:prSet/>
      <dgm:spPr/>
      <dgm:t>
        <a:bodyPr/>
        <a:lstStyle/>
        <a:p>
          <a:endParaRPr lang="es-ES"/>
        </a:p>
      </dgm:t>
    </dgm:pt>
    <dgm:pt modelId="{101D6E3C-FCA6-4A63-BA58-E0F622B9F111}">
      <dgm:prSet/>
      <dgm:spPr/>
      <dgm:t>
        <a:bodyPr/>
        <a:lstStyle/>
        <a:p>
          <a:r>
            <a:rPr lang="es-ES" dirty="0"/>
            <a:t>Acción humanitaria y de emergencia: modalidades e instrumentos de la política de ciudadanía global y cooperación internacional.</a:t>
          </a:r>
        </a:p>
      </dgm:t>
    </dgm:pt>
    <dgm:pt modelId="{3D190479-193D-44F8-B2F4-D61ECCE62E6F}" type="parTrans" cxnId="{79EB415C-D578-4477-AC08-4F0518A49B78}">
      <dgm:prSet/>
      <dgm:spPr/>
      <dgm:t>
        <a:bodyPr/>
        <a:lstStyle/>
        <a:p>
          <a:endParaRPr lang="es-ES"/>
        </a:p>
      </dgm:t>
    </dgm:pt>
    <dgm:pt modelId="{25C8A037-784D-4E5A-9E7B-2D8F2002A894}" type="sibTrans" cxnId="{79EB415C-D578-4477-AC08-4F0518A49B78}">
      <dgm:prSet/>
      <dgm:spPr/>
      <dgm:t>
        <a:bodyPr/>
        <a:lstStyle/>
        <a:p>
          <a:endParaRPr lang="es-ES"/>
        </a:p>
      </dgm:t>
    </dgm:pt>
    <dgm:pt modelId="{7D366F87-867C-4E3A-9625-D506EA45E4F3}">
      <dgm:prSet/>
      <dgm:spPr/>
      <dgm:t>
        <a:bodyPr/>
        <a:lstStyle/>
        <a:p>
          <a:r>
            <a:rPr lang="es-ES" dirty="0"/>
            <a:t>No marco específico de AH</a:t>
          </a:r>
        </a:p>
      </dgm:t>
    </dgm:pt>
    <dgm:pt modelId="{072EB444-60E6-4765-B6EA-7D5F6F514EA9}" type="parTrans" cxnId="{02C7FE55-467D-4072-BE0F-759BE79BFF2E}">
      <dgm:prSet/>
      <dgm:spPr/>
      <dgm:t>
        <a:bodyPr/>
        <a:lstStyle/>
        <a:p>
          <a:endParaRPr lang="es-ES"/>
        </a:p>
      </dgm:t>
    </dgm:pt>
    <dgm:pt modelId="{E96A29CF-269A-44E2-8AE6-F71EA464FEA7}" type="sibTrans" cxnId="{02C7FE55-467D-4072-BE0F-759BE79BFF2E}">
      <dgm:prSet/>
      <dgm:spPr/>
      <dgm:t>
        <a:bodyPr/>
        <a:lstStyle/>
        <a:p>
          <a:endParaRPr lang="es-ES"/>
        </a:p>
      </dgm:t>
    </dgm:pt>
    <dgm:pt modelId="{B426EF4C-4EB4-488A-8C80-0CC5B3A520BD}">
      <dgm:prSet/>
      <dgm:spPr/>
      <dgm:t>
        <a:bodyPr/>
        <a:lstStyle/>
        <a:p>
          <a:r>
            <a:rPr lang="es-ES" dirty="0"/>
            <a:t>No hay convocatoria de AH</a:t>
          </a:r>
        </a:p>
      </dgm:t>
    </dgm:pt>
    <dgm:pt modelId="{D5DB4065-F7AC-4521-A2B2-E053CBE28CD2}" type="parTrans" cxnId="{559F1B5A-EA1F-4AE1-BAEB-69716CBB83D1}">
      <dgm:prSet/>
      <dgm:spPr/>
      <dgm:t>
        <a:bodyPr/>
        <a:lstStyle/>
        <a:p>
          <a:endParaRPr lang="es-ES"/>
        </a:p>
      </dgm:t>
    </dgm:pt>
    <dgm:pt modelId="{E95EB84E-895E-4027-BF72-331315F5888A}" type="sibTrans" cxnId="{559F1B5A-EA1F-4AE1-BAEB-69716CBB83D1}">
      <dgm:prSet/>
      <dgm:spPr/>
      <dgm:t>
        <a:bodyPr/>
        <a:lstStyle/>
        <a:p>
          <a:endParaRPr lang="es-ES"/>
        </a:p>
      </dgm:t>
    </dgm:pt>
    <dgm:pt modelId="{8E59F4BB-9046-4C04-94D2-46365177CB07}">
      <dgm:prSet/>
      <dgm:spPr/>
      <dgm:t>
        <a:bodyPr/>
        <a:lstStyle/>
        <a:p>
          <a:r>
            <a:rPr lang="es-ES" dirty="0"/>
            <a:t>Subvenciones directas–orientación Organismos Multilaterales-</a:t>
          </a:r>
        </a:p>
      </dgm:t>
    </dgm:pt>
    <dgm:pt modelId="{8FE4AEC6-3B24-4466-A941-10A618C3F7F2}" type="parTrans" cxnId="{FD4E04A8-FFEA-4F9E-8D24-93A0EE0CAE07}">
      <dgm:prSet/>
      <dgm:spPr/>
      <dgm:t>
        <a:bodyPr/>
        <a:lstStyle/>
        <a:p>
          <a:endParaRPr lang="es-ES"/>
        </a:p>
      </dgm:t>
    </dgm:pt>
    <dgm:pt modelId="{64A51B3C-1067-4E0B-9AE4-823236265813}" type="sibTrans" cxnId="{FD4E04A8-FFEA-4F9E-8D24-93A0EE0CAE07}">
      <dgm:prSet/>
      <dgm:spPr/>
      <dgm:t>
        <a:bodyPr/>
        <a:lstStyle/>
        <a:p>
          <a:endParaRPr lang="es-ES"/>
        </a:p>
      </dgm:t>
    </dgm:pt>
    <dgm:pt modelId="{39EC7CC7-9BD5-44AE-878D-908AB07EE7E0}" type="pres">
      <dgm:prSet presAssocID="{0EF2AD79-CE66-45BF-809E-220969AACFCB}" presName="linearFlow" presStyleCnt="0">
        <dgm:presLayoutVars>
          <dgm:dir/>
          <dgm:animLvl val="lvl"/>
          <dgm:resizeHandles val="exact"/>
        </dgm:presLayoutVars>
      </dgm:prSet>
      <dgm:spPr/>
    </dgm:pt>
    <dgm:pt modelId="{59C52A6E-1DE5-4C14-BD9F-26355B8D173E}" type="pres">
      <dgm:prSet presAssocID="{DDEAC616-E0AE-4AC1-BF6B-F1C5B3AC7767}" presName="composite" presStyleCnt="0"/>
      <dgm:spPr/>
    </dgm:pt>
    <dgm:pt modelId="{9BBADE7B-EAE4-43CB-8A1B-48738E6FF446}" type="pres">
      <dgm:prSet presAssocID="{DDEAC616-E0AE-4AC1-BF6B-F1C5B3AC7767}" presName="parTx" presStyleLbl="node1" presStyleIdx="0" presStyleCnt="1">
        <dgm:presLayoutVars>
          <dgm:chMax val="0"/>
          <dgm:chPref val="0"/>
          <dgm:bulletEnabled val="1"/>
        </dgm:presLayoutVars>
      </dgm:prSet>
      <dgm:spPr/>
    </dgm:pt>
    <dgm:pt modelId="{4C543DC5-AC17-4803-BBD9-703B584D7346}" type="pres">
      <dgm:prSet presAssocID="{DDEAC616-E0AE-4AC1-BF6B-F1C5B3AC7767}" presName="parSh" presStyleLbl="node1" presStyleIdx="0" presStyleCnt="1"/>
      <dgm:spPr/>
    </dgm:pt>
    <dgm:pt modelId="{43D5EA47-0FEF-4FFB-AD97-7A3B5723B569}" type="pres">
      <dgm:prSet presAssocID="{DDEAC616-E0AE-4AC1-BF6B-F1C5B3AC7767}" presName="desTx" presStyleLbl="fgAcc1" presStyleIdx="0" presStyleCnt="1">
        <dgm:presLayoutVars>
          <dgm:bulletEnabled val="1"/>
        </dgm:presLayoutVars>
      </dgm:prSet>
      <dgm:spPr/>
    </dgm:pt>
  </dgm:ptLst>
  <dgm:cxnLst>
    <dgm:cxn modelId="{B7470C01-A00E-4B50-811B-F160EE2837CF}" type="presOf" srcId="{B426EF4C-4EB4-488A-8C80-0CC5B3A520BD}" destId="{43D5EA47-0FEF-4FFB-AD97-7A3B5723B569}" srcOrd="0" destOrd="3" presId="urn:microsoft.com/office/officeart/2005/8/layout/process3"/>
    <dgm:cxn modelId="{828C0E26-7B34-4832-8ABD-BBF8629A428B}" srcId="{DDEAC616-E0AE-4AC1-BF6B-F1C5B3AC7767}" destId="{FD846E5C-C823-436C-8F25-0CC723DA1BB3}" srcOrd="0" destOrd="0" parTransId="{050BD7D2-3875-475A-901E-BA5C5D3D6732}" sibTransId="{EA8ABD5D-9400-4A92-B6DB-3B315B37511E}"/>
    <dgm:cxn modelId="{A7FB0127-92BA-4279-876E-C11DAE3168E8}" type="presOf" srcId="{FD846E5C-C823-436C-8F25-0CC723DA1BB3}" destId="{43D5EA47-0FEF-4FFB-AD97-7A3B5723B569}" srcOrd="0" destOrd="0" presId="urn:microsoft.com/office/officeart/2005/8/layout/process3"/>
    <dgm:cxn modelId="{79EB415C-D578-4477-AC08-4F0518A49B78}" srcId="{DDEAC616-E0AE-4AC1-BF6B-F1C5B3AC7767}" destId="{101D6E3C-FCA6-4A63-BA58-E0F622B9F111}" srcOrd="1" destOrd="0" parTransId="{3D190479-193D-44F8-B2F4-D61ECCE62E6F}" sibTransId="{25C8A037-784D-4E5A-9E7B-2D8F2002A894}"/>
    <dgm:cxn modelId="{2CD1795F-FFAF-41A3-BCEE-2379B6F970FC}" type="presOf" srcId="{101D6E3C-FCA6-4A63-BA58-E0F622B9F111}" destId="{43D5EA47-0FEF-4FFB-AD97-7A3B5723B569}" srcOrd="0" destOrd="1" presId="urn:microsoft.com/office/officeart/2005/8/layout/process3"/>
    <dgm:cxn modelId="{02C7FE55-467D-4072-BE0F-759BE79BFF2E}" srcId="{DDEAC616-E0AE-4AC1-BF6B-F1C5B3AC7767}" destId="{7D366F87-867C-4E3A-9625-D506EA45E4F3}" srcOrd="2" destOrd="0" parTransId="{072EB444-60E6-4765-B6EA-7D5F6F514EA9}" sibTransId="{E96A29CF-269A-44E2-8AE6-F71EA464FEA7}"/>
    <dgm:cxn modelId="{7CEF5758-F27F-48BF-9BE5-0B56CAAC23F0}" type="presOf" srcId="{DDEAC616-E0AE-4AC1-BF6B-F1C5B3AC7767}" destId="{9BBADE7B-EAE4-43CB-8A1B-48738E6FF446}" srcOrd="0" destOrd="0" presId="urn:microsoft.com/office/officeart/2005/8/layout/process3"/>
    <dgm:cxn modelId="{559F1B5A-EA1F-4AE1-BAEB-69716CBB83D1}" srcId="{DDEAC616-E0AE-4AC1-BF6B-F1C5B3AC7767}" destId="{B426EF4C-4EB4-488A-8C80-0CC5B3A520BD}" srcOrd="3" destOrd="0" parTransId="{D5DB4065-F7AC-4521-A2B2-E053CBE28CD2}" sibTransId="{E95EB84E-895E-4027-BF72-331315F5888A}"/>
    <dgm:cxn modelId="{ABD8D38C-96B6-4375-8E3C-345D586297A1}" srcId="{0EF2AD79-CE66-45BF-809E-220969AACFCB}" destId="{DDEAC616-E0AE-4AC1-BF6B-F1C5B3AC7767}" srcOrd="0" destOrd="0" parTransId="{BE2E8A9C-CA82-46E2-A7BC-CBAB06C47170}" sibTransId="{1B237C13-F126-4DFF-AD9E-9DA77BC7918E}"/>
    <dgm:cxn modelId="{E60E68A2-811C-4509-AA36-A84E381E9742}" type="presOf" srcId="{DDEAC616-E0AE-4AC1-BF6B-F1C5B3AC7767}" destId="{4C543DC5-AC17-4803-BBD9-703B584D7346}" srcOrd="1" destOrd="0" presId="urn:microsoft.com/office/officeart/2005/8/layout/process3"/>
    <dgm:cxn modelId="{8672FEA6-46C2-4EFF-A8FD-0288F81B2424}" type="presOf" srcId="{8E59F4BB-9046-4C04-94D2-46365177CB07}" destId="{43D5EA47-0FEF-4FFB-AD97-7A3B5723B569}" srcOrd="0" destOrd="4" presId="urn:microsoft.com/office/officeart/2005/8/layout/process3"/>
    <dgm:cxn modelId="{FD4E04A8-FFEA-4F9E-8D24-93A0EE0CAE07}" srcId="{DDEAC616-E0AE-4AC1-BF6B-F1C5B3AC7767}" destId="{8E59F4BB-9046-4C04-94D2-46365177CB07}" srcOrd="4" destOrd="0" parTransId="{8FE4AEC6-3B24-4466-A941-10A618C3F7F2}" sibTransId="{64A51B3C-1067-4E0B-9AE4-823236265813}"/>
    <dgm:cxn modelId="{5198C3AE-F275-44F4-A746-A06FED90D8D6}" type="presOf" srcId="{7D366F87-867C-4E3A-9625-D506EA45E4F3}" destId="{43D5EA47-0FEF-4FFB-AD97-7A3B5723B569}" srcOrd="0" destOrd="2" presId="urn:microsoft.com/office/officeart/2005/8/layout/process3"/>
    <dgm:cxn modelId="{31C2F9FF-94C6-4F11-BB8F-C1A92DCCCAEE}" type="presOf" srcId="{0EF2AD79-CE66-45BF-809E-220969AACFCB}" destId="{39EC7CC7-9BD5-44AE-878D-908AB07EE7E0}" srcOrd="0" destOrd="0" presId="urn:microsoft.com/office/officeart/2005/8/layout/process3"/>
    <dgm:cxn modelId="{6C0A3FE7-9208-44D2-8139-EDCA125239E5}" type="presParOf" srcId="{39EC7CC7-9BD5-44AE-878D-908AB07EE7E0}" destId="{59C52A6E-1DE5-4C14-BD9F-26355B8D173E}" srcOrd="0" destOrd="0" presId="urn:microsoft.com/office/officeart/2005/8/layout/process3"/>
    <dgm:cxn modelId="{171A8DB2-D51B-4BF9-AE7C-42C2256C4CF0}" type="presParOf" srcId="{59C52A6E-1DE5-4C14-BD9F-26355B8D173E}" destId="{9BBADE7B-EAE4-43CB-8A1B-48738E6FF446}" srcOrd="0" destOrd="0" presId="urn:microsoft.com/office/officeart/2005/8/layout/process3"/>
    <dgm:cxn modelId="{F0E34AB8-B460-45C1-B0BD-EEC5E4A049CD}" type="presParOf" srcId="{59C52A6E-1DE5-4C14-BD9F-26355B8D173E}" destId="{4C543DC5-AC17-4803-BBD9-703B584D7346}" srcOrd="1" destOrd="0" presId="urn:microsoft.com/office/officeart/2005/8/layout/process3"/>
    <dgm:cxn modelId="{D46917C4-3EB9-4932-8DF1-23D0448F5A10}" type="presParOf" srcId="{59C52A6E-1DE5-4C14-BD9F-26355B8D173E}" destId="{43D5EA47-0FEF-4FFB-AD97-7A3B5723B56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B2B419-5ABB-4F98-A215-2FA8EA0CD87F}"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s-ES"/>
        </a:p>
      </dgm:t>
    </dgm:pt>
    <dgm:pt modelId="{C8E3FB83-636C-4648-932D-023147F833C1}">
      <dgm:prSet phldrT="[Texto]"/>
      <dgm:spPr/>
      <dgm:t>
        <a:bodyPr/>
        <a:lstStyle/>
        <a:p>
          <a:r>
            <a:rPr lang="es-ES" dirty="0">
              <a:latin typeface="Arial" panose="020B0604020202020204" pitchFamily="34" charset="0"/>
              <a:cs typeface="Arial" panose="020B0604020202020204" pitchFamily="34" charset="0"/>
            </a:rPr>
            <a:t>Ámbito Estratégico 2: Promoción de la cultura de paz y solidaridad, prevención de las violencias y defensa de los derechos humano</a:t>
          </a:r>
        </a:p>
      </dgm:t>
    </dgm:pt>
    <dgm:pt modelId="{90BEF0A1-3093-4FB2-8D22-9D575CAEC965}" type="parTrans" cxnId="{EF2EA719-3C6C-44DA-83C2-76F249232BCE}">
      <dgm:prSet/>
      <dgm:spPr/>
      <dgm:t>
        <a:bodyPr/>
        <a:lstStyle/>
        <a:p>
          <a:endParaRPr lang="es-ES"/>
        </a:p>
      </dgm:t>
    </dgm:pt>
    <dgm:pt modelId="{3A2911DB-301D-476F-878D-A85B1BE6963C}" type="sibTrans" cxnId="{EF2EA719-3C6C-44DA-83C2-76F249232BCE}">
      <dgm:prSet/>
      <dgm:spPr/>
      <dgm:t>
        <a:bodyPr/>
        <a:lstStyle/>
        <a:p>
          <a:endParaRPr lang="es-ES"/>
        </a:p>
      </dgm:t>
    </dgm:pt>
    <dgm:pt modelId="{C5E474E1-ECB6-470A-802D-2FD3C2FBF04F}">
      <dgm:prSet phldrT="[Texto]" custT="1"/>
      <dgm:spPr/>
      <dgm:t>
        <a:bodyPr/>
        <a:lstStyle/>
        <a:p>
          <a:r>
            <a:rPr lang="es-ES" sz="1100">
              <a:latin typeface="Arial" panose="020B0604020202020204" pitchFamily="34" charset="0"/>
              <a:cs typeface="Arial" panose="020B0604020202020204" pitchFamily="34" charset="0"/>
            </a:rPr>
            <a:t>Avanzar en la promoción y la defensa universal de los derechos humanos</a:t>
          </a:r>
        </a:p>
      </dgm:t>
    </dgm:pt>
    <dgm:pt modelId="{4D92CCC7-C480-47EA-B4CD-8E8FFAD60449}" type="parTrans" cxnId="{8D8D412D-D74B-446A-A293-0CEAD1CFF586}">
      <dgm:prSet/>
      <dgm:spPr/>
      <dgm:t>
        <a:bodyPr/>
        <a:lstStyle/>
        <a:p>
          <a:endParaRPr lang="es-ES"/>
        </a:p>
      </dgm:t>
    </dgm:pt>
    <dgm:pt modelId="{1F339F40-E79A-46D5-9DEA-43CF5830CB1C}" type="sibTrans" cxnId="{8D8D412D-D74B-446A-A293-0CEAD1CFF586}">
      <dgm:prSet/>
      <dgm:spPr/>
      <dgm:t>
        <a:bodyPr/>
        <a:lstStyle/>
        <a:p>
          <a:endParaRPr lang="es-ES"/>
        </a:p>
      </dgm:t>
    </dgm:pt>
    <dgm:pt modelId="{42374E31-EB19-4635-80F0-EB19D8F70B38}">
      <dgm:prSet phldrT="[Texto]" custT="1"/>
      <dgm:spPr/>
      <dgm:t>
        <a:bodyPr/>
        <a:lstStyle/>
        <a:p>
          <a:r>
            <a:rPr lang="es-ES" sz="1100">
              <a:latin typeface="Arial" panose="020B0604020202020204" pitchFamily="34" charset="0"/>
              <a:cs typeface="Arial" panose="020B0604020202020204" pitchFamily="34" charset="0"/>
            </a:rPr>
            <a:t>Defender el derecho a una vida libre de discriminación y violencias, con garantía de los derechos humanos, con dimensión de género e interseccionalidad en colectivos y personas en riesgo de vulnerabilidad como: Infancia, juventud, personas LGTBI+, personas con discapacidad, personas mayores, personas en movimiento -migrantes, refugiadas, desplazadas forzosas y víctimas de trata-.</a:t>
          </a:r>
        </a:p>
      </dgm:t>
    </dgm:pt>
    <dgm:pt modelId="{F6C8DF29-0F40-44E7-A80A-4DAC787F009A}" type="parTrans" cxnId="{38AC83C8-E699-43C8-B8DC-012B54438A52}">
      <dgm:prSet/>
      <dgm:spPr/>
      <dgm:t>
        <a:bodyPr/>
        <a:lstStyle/>
        <a:p>
          <a:endParaRPr lang="es-ES"/>
        </a:p>
      </dgm:t>
    </dgm:pt>
    <dgm:pt modelId="{7F8BC19C-94DD-4E10-BFCE-C0DFEA0C2D87}" type="sibTrans" cxnId="{38AC83C8-E699-43C8-B8DC-012B54438A52}">
      <dgm:prSet/>
      <dgm:spPr/>
      <dgm:t>
        <a:bodyPr/>
        <a:lstStyle/>
        <a:p>
          <a:endParaRPr lang="es-ES"/>
        </a:p>
      </dgm:t>
    </dgm:pt>
    <dgm:pt modelId="{52560E4F-E59A-4A73-BFF0-DE9DB062158B}">
      <dgm:prSet phldrT="[Texto]" custT="1"/>
      <dgm:spPr/>
      <dgm:t>
        <a:bodyPr/>
        <a:lstStyle/>
        <a:p>
          <a:r>
            <a:rPr lang="es-ES" sz="1100">
              <a:latin typeface="Arial" panose="020B0604020202020204" pitchFamily="34" charset="0"/>
              <a:cs typeface="Arial" panose="020B0604020202020204" pitchFamily="34" charset="0"/>
            </a:rPr>
            <a:t>Desarrollar una educación en derechos y para la paz</a:t>
          </a:r>
        </a:p>
      </dgm:t>
    </dgm:pt>
    <dgm:pt modelId="{9F0E5FE5-463F-4099-BED6-09E1B402C01B}" type="parTrans" cxnId="{76EB0D45-4763-4D52-AF4E-D1EBF26D258B}">
      <dgm:prSet/>
      <dgm:spPr/>
      <dgm:t>
        <a:bodyPr/>
        <a:lstStyle/>
        <a:p>
          <a:endParaRPr lang="es-ES"/>
        </a:p>
      </dgm:t>
    </dgm:pt>
    <dgm:pt modelId="{2F339BD6-CDF2-49C4-B21F-7C0B1089AD82}" type="sibTrans" cxnId="{76EB0D45-4763-4D52-AF4E-D1EBF26D258B}">
      <dgm:prSet/>
      <dgm:spPr/>
      <dgm:t>
        <a:bodyPr/>
        <a:lstStyle/>
        <a:p>
          <a:endParaRPr lang="es-ES"/>
        </a:p>
      </dgm:t>
    </dgm:pt>
    <dgm:pt modelId="{9DCE5C7D-0D0C-4A8D-BE1E-1D1CBFBC6ACF}">
      <dgm:prSet phldrT="[Texto]" custT="1"/>
      <dgm:spPr/>
      <dgm:t>
        <a:bodyPr/>
        <a:lstStyle/>
        <a:p>
          <a:r>
            <a:rPr lang="es-ES" sz="1100">
              <a:latin typeface="Arial" panose="020B0604020202020204" pitchFamily="34" charset="0"/>
              <a:cs typeface="Arial" panose="020B0604020202020204" pitchFamily="34" charset="0"/>
            </a:rPr>
            <a:t>Trabajar por la construcción de la paz y defensa de los derechos humanos en contextos violentos y emergencias humanitarias</a:t>
          </a:r>
        </a:p>
      </dgm:t>
    </dgm:pt>
    <dgm:pt modelId="{CE968670-6DAB-41A8-A4F7-C4E89297786B}" type="parTrans" cxnId="{4483A91E-5FBC-4E02-97C1-977080C942D8}">
      <dgm:prSet/>
      <dgm:spPr/>
      <dgm:t>
        <a:bodyPr/>
        <a:lstStyle/>
        <a:p>
          <a:endParaRPr lang="es-ES"/>
        </a:p>
      </dgm:t>
    </dgm:pt>
    <dgm:pt modelId="{F15AEE88-01B4-446C-8B80-FEF0A2471346}" type="sibTrans" cxnId="{4483A91E-5FBC-4E02-97C1-977080C942D8}">
      <dgm:prSet/>
      <dgm:spPr/>
      <dgm:t>
        <a:bodyPr/>
        <a:lstStyle/>
        <a:p>
          <a:endParaRPr lang="es-ES"/>
        </a:p>
      </dgm:t>
    </dgm:pt>
    <dgm:pt modelId="{1356C129-6D4D-4D10-8216-7B0F0FC81909}">
      <dgm:prSet phldrT="[Texto]" custT="1"/>
      <dgm:spPr/>
      <dgm:t>
        <a:bodyPr/>
        <a:lstStyle/>
        <a:p>
          <a:r>
            <a:rPr lang="es-ES" sz="1100">
              <a:latin typeface="Arial" panose="020B0604020202020204" pitchFamily="34" charset="0"/>
              <a:cs typeface="Arial" panose="020B0604020202020204" pitchFamily="34" charset="0"/>
            </a:rPr>
            <a:t>Garantizar la protección internacional a personas víctimas del desplazamiento forzoso.</a:t>
          </a:r>
        </a:p>
      </dgm:t>
    </dgm:pt>
    <dgm:pt modelId="{6C8D8219-1939-45B0-94F6-DD8A1ACCF24F}" type="parTrans" cxnId="{4A017BAC-0552-4C26-9874-7F5C5A1A3AFA}">
      <dgm:prSet/>
      <dgm:spPr/>
      <dgm:t>
        <a:bodyPr/>
        <a:lstStyle/>
        <a:p>
          <a:endParaRPr lang="es-ES"/>
        </a:p>
      </dgm:t>
    </dgm:pt>
    <dgm:pt modelId="{321D1FF1-49C6-4E67-AE57-1145EBDCF3C2}" type="sibTrans" cxnId="{4A017BAC-0552-4C26-9874-7F5C5A1A3AFA}">
      <dgm:prSet/>
      <dgm:spPr/>
      <dgm:t>
        <a:bodyPr/>
        <a:lstStyle/>
        <a:p>
          <a:endParaRPr lang="es-ES"/>
        </a:p>
      </dgm:t>
    </dgm:pt>
    <dgm:pt modelId="{C7BE656A-C8BB-4226-8606-05495E97C77D}">
      <dgm:prSet phldrT="[Texto]" custT="1"/>
      <dgm:spPr/>
      <dgm:t>
        <a:bodyPr/>
        <a:lstStyle/>
        <a:p>
          <a:r>
            <a:rPr lang="es-ES" sz="1100">
              <a:latin typeface="Arial" panose="020B0604020202020204" pitchFamily="34" charset="0"/>
              <a:cs typeface="Arial" panose="020B0604020202020204" pitchFamily="34" charset="0"/>
            </a:rPr>
            <a:t>Ampliar el conocimiento y la apropiación del enfoque basado en derechos humanos por parte de la ciudadanía global</a:t>
          </a:r>
        </a:p>
      </dgm:t>
    </dgm:pt>
    <dgm:pt modelId="{73D1A919-BCCC-4A7D-B99C-130C685B71D2}" type="parTrans" cxnId="{147D40F6-6066-4953-9BFD-248861F9AAAF}">
      <dgm:prSet/>
      <dgm:spPr/>
      <dgm:t>
        <a:bodyPr/>
        <a:lstStyle/>
        <a:p>
          <a:endParaRPr lang="es-ES"/>
        </a:p>
      </dgm:t>
    </dgm:pt>
    <dgm:pt modelId="{BFD2000E-E354-4EFA-BBAF-DA5773BEFB39}" type="sibTrans" cxnId="{147D40F6-6066-4953-9BFD-248861F9AAAF}">
      <dgm:prSet/>
      <dgm:spPr/>
      <dgm:t>
        <a:bodyPr/>
        <a:lstStyle/>
        <a:p>
          <a:endParaRPr lang="es-ES"/>
        </a:p>
      </dgm:t>
    </dgm:pt>
    <dgm:pt modelId="{58BAD63B-4F66-4CB0-ABB7-BAB4328611EB}">
      <dgm:prSet phldrT="[Texto]" custT="1"/>
      <dgm:spPr/>
      <dgm:t>
        <a:bodyPr/>
        <a:lstStyle/>
        <a:p>
          <a:endParaRPr lang="es-ES" sz="1100">
            <a:latin typeface="Arial" panose="020B0604020202020204" pitchFamily="34" charset="0"/>
            <a:cs typeface="Arial" panose="020B0604020202020204" pitchFamily="34" charset="0"/>
          </a:endParaRPr>
        </a:p>
      </dgm:t>
    </dgm:pt>
    <dgm:pt modelId="{2153387A-9A06-4ADE-845C-984634CF42CC}" type="parTrans" cxnId="{B3ABA471-9472-4648-A4DC-493F7089CBCA}">
      <dgm:prSet/>
      <dgm:spPr/>
      <dgm:t>
        <a:bodyPr/>
        <a:lstStyle/>
        <a:p>
          <a:endParaRPr lang="es-ES"/>
        </a:p>
      </dgm:t>
    </dgm:pt>
    <dgm:pt modelId="{C6B03568-B05A-430A-A4A1-9BD56489F82E}" type="sibTrans" cxnId="{B3ABA471-9472-4648-A4DC-493F7089CBCA}">
      <dgm:prSet/>
      <dgm:spPr/>
      <dgm:t>
        <a:bodyPr/>
        <a:lstStyle/>
        <a:p>
          <a:endParaRPr lang="es-ES"/>
        </a:p>
      </dgm:t>
    </dgm:pt>
    <dgm:pt modelId="{75657CDB-F8FA-442D-A48C-802C7D2314FA}" type="pres">
      <dgm:prSet presAssocID="{29B2B419-5ABB-4F98-A215-2FA8EA0CD87F}" presName="linear" presStyleCnt="0">
        <dgm:presLayoutVars>
          <dgm:animLvl val="lvl"/>
          <dgm:resizeHandles val="exact"/>
        </dgm:presLayoutVars>
      </dgm:prSet>
      <dgm:spPr/>
    </dgm:pt>
    <dgm:pt modelId="{3ABE7B2C-7F60-4C6F-91EB-1DD4BC341C8B}" type="pres">
      <dgm:prSet presAssocID="{C8E3FB83-636C-4648-932D-023147F833C1}" presName="parentText" presStyleLbl="node1" presStyleIdx="0" presStyleCnt="1">
        <dgm:presLayoutVars>
          <dgm:chMax val="0"/>
          <dgm:bulletEnabled val="1"/>
        </dgm:presLayoutVars>
      </dgm:prSet>
      <dgm:spPr/>
    </dgm:pt>
    <dgm:pt modelId="{696F95F4-196B-4CC3-A0D2-BA72829F7A9C}" type="pres">
      <dgm:prSet presAssocID="{C8E3FB83-636C-4648-932D-023147F833C1}" presName="childText" presStyleLbl="revTx" presStyleIdx="0" presStyleCnt="1">
        <dgm:presLayoutVars>
          <dgm:bulletEnabled val="1"/>
        </dgm:presLayoutVars>
      </dgm:prSet>
      <dgm:spPr/>
    </dgm:pt>
  </dgm:ptLst>
  <dgm:cxnLst>
    <dgm:cxn modelId="{85AFFC10-D9A8-404B-A30A-2AA8FEC39218}" type="presOf" srcId="{9DCE5C7D-0D0C-4A8D-BE1E-1D1CBFBC6ACF}" destId="{696F95F4-196B-4CC3-A0D2-BA72829F7A9C}" srcOrd="0" destOrd="5" presId="urn:microsoft.com/office/officeart/2005/8/layout/vList2"/>
    <dgm:cxn modelId="{EF2EA719-3C6C-44DA-83C2-76F249232BCE}" srcId="{29B2B419-5ABB-4F98-A215-2FA8EA0CD87F}" destId="{C8E3FB83-636C-4648-932D-023147F833C1}" srcOrd="0" destOrd="0" parTransId="{90BEF0A1-3093-4FB2-8D22-9D575CAEC965}" sibTransId="{3A2911DB-301D-476F-878D-A85B1BE6963C}"/>
    <dgm:cxn modelId="{4483A91E-5FBC-4E02-97C1-977080C942D8}" srcId="{C8E3FB83-636C-4648-932D-023147F833C1}" destId="{9DCE5C7D-0D0C-4A8D-BE1E-1D1CBFBC6ACF}" srcOrd="5" destOrd="0" parTransId="{CE968670-6DAB-41A8-A4F7-C4E89297786B}" sibTransId="{F15AEE88-01B4-446C-8B80-FEF0A2471346}"/>
    <dgm:cxn modelId="{8D8D412D-D74B-446A-A293-0CEAD1CFF586}" srcId="{C8E3FB83-636C-4648-932D-023147F833C1}" destId="{C5E474E1-ECB6-470A-802D-2FD3C2FBF04F}" srcOrd="2" destOrd="0" parTransId="{4D92CCC7-C480-47EA-B4CD-8E8FFAD60449}" sibTransId="{1F339F40-E79A-46D5-9DEA-43CF5830CB1C}"/>
    <dgm:cxn modelId="{76EB0D45-4763-4D52-AF4E-D1EBF26D258B}" srcId="{C8E3FB83-636C-4648-932D-023147F833C1}" destId="{52560E4F-E59A-4A73-BFF0-DE9DB062158B}" srcOrd="4" destOrd="0" parTransId="{9F0E5FE5-463F-4099-BED6-09E1B402C01B}" sibTransId="{2F339BD6-CDF2-49C4-B21F-7C0B1089AD82}"/>
    <dgm:cxn modelId="{B3ABA471-9472-4648-A4DC-493F7089CBCA}" srcId="{C8E3FB83-636C-4648-932D-023147F833C1}" destId="{58BAD63B-4F66-4CB0-ABB7-BAB4328611EB}" srcOrd="0" destOrd="0" parTransId="{2153387A-9A06-4ADE-845C-984634CF42CC}" sibTransId="{C6B03568-B05A-430A-A4A1-9BD56489F82E}"/>
    <dgm:cxn modelId="{A7B7F855-24D0-401D-933D-A022E1DC5C60}" type="presOf" srcId="{29B2B419-5ABB-4F98-A215-2FA8EA0CD87F}" destId="{75657CDB-F8FA-442D-A48C-802C7D2314FA}" srcOrd="0" destOrd="0" presId="urn:microsoft.com/office/officeart/2005/8/layout/vList2"/>
    <dgm:cxn modelId="{367D427A-40B8-4378-8CD4-D16A21D6FE0C}" type="presOf" srcId="{42374E31-EB19-4635-80F0-EB19D8F70B38}" destId="{696F95F4-196B-4CC3-A0D2-BA72829F7A9C}" srcOrd="0" destOrd="3" presId="urn:microsoft.com/office/officeart/2005/8/layout/vList2"/>
    <dgm:cxn modelId="{4A017BAC-0552-4C26-9874-7F5C5A1A3AFA}" srcId="{C8E3FB83-636C-4648-932D-023147F833C1}" destId="{1356C129-6D4D-4D10-8216-7B0F0FC81909}" srcOrd="6" destOrd="0" parTransId="{6C8D8219-1939-45B0-94F6-DD8A1ACCF24F}" sibTransId="{321D1FF1-49C6-4E67-AE57-1145EBDCF3C2}"/>
    <dgm:cxn modelId="{C1EB8BC6-AA7D-4A1D-B443-D502A50B4302}" type="presOf" srcId="{C8E3FB83-636C-4648-932D-023147F833C1}" destId="{3ABE7B2C-7F60-4C6F-91EB-1DD4BC341C8B}" srcOrd="0" destOrd="0" presId="urn:microsoft.com/office/officeart/2005/8/layout/vList2"/>
    <dgm:cxn modelId="{38AC83C8-E699-43C8-B8DC-012B54438A52}" srcId="{C8E3FB83-636C-4648-932D-023147F833C1}" destId="{42374E31-EB19-4635-80F0-EB19D8F70B38}" srcOrd="3" destOrd="0" parTransId="{F6C8DF29-0F40-44E7-A80A-4DAC787F009A}" sibTransId="{7F8BC19C-94DD-4E10-BFCE-C0DFEA0C2D87}"/>
    <dgm:cxn modelId="{7D02C9E0-5A9E-4756-B7EC-9AF641BD1559}" type="presOf" srcId="{1356C129-6D4D-4D10-8216-7B0F0FC81909}" destId="{696F95F4-196B-4CC3-A0D2-BA72829F7A9C}" srcOrd="0" destOrd="6" presId="urn:microsoft.com/office/officeart/2005/8/layout/vList2"/>
    <dgm:cxn modelId="{274EBEE8-A9E9-4C0C-BC73-7F433DCA36DC}" type="presOf" srcId="{52560E4F-E59A-4A73-BFF0-DE9DB062158B}" destId="{696F95F4-196B-4CC3-A0D2-BA72829F7A9C}" srcOrd="0" destOrd="4" presId="urn:microsoft.com/office/officeart/2005/8/layout/vList2"/>
    <dgm:cxn modelId="{82AEAFEE-107D-437A-B184-8CFFFA92FC19}" type="presOf" srcId="{C5E474E1-ECB6-470A-802D-2FD3C2FBF04F}" destId="{696F95F4-196B-4CC3-A0D2-BA72829F7A9C}" srcOrd="0" destOrd="2" presId="urn:microsoft.com/office/officeart/2005/8/layout/vList2"/>
    <dgm:cxn modelId="{147D40F6-6066-4953-9BFD-248861F9AAAF}" srcId="{C8E3FB83-636C-4648-932D-023147F833C1}" destId="{C7BE656A-C8BB-4226-8606-05495E97C77D}" srcOrd="1" destOrd="0" parTransId="{73D1A919-BCCC-4A7D-B99C-130C685B71D2}" sibTransId="{BFD2000E-E354-4EFA-BBAF-DA5773BEFB39}"/>
    <dgm:cxn modelId="{27C83EF8-8934-462A-8B8B-0AB51B490D34}" type="presOf" srcId="{58BAD63B-4F66-4CB0-ABB7-BAB4328611EB}" destId="{696F95F4-196B-4CC3-A0D2-BA72829F7A9C}" srcOrd="0" destOrd="0" presId="urn:microsoft.com/office/officeart/2005/8/layout/vList2"/>
    <dgm:cxn modelId="{BD2612FF-9544-4D04-92AF-8385F1FBAE32}" type="presOf" srcId="{C7BE656A-C8BB-4226-8606-05495E97C77D}" destId="{696F95F4-196B-4CC3-A0D2-BA72829F7A9C}" srcOrd="0" destOrd="1" presId="urn:microsoft.com/office/officeart/2005/8/layout/vList2"/>
    <dgm:cxn modelId="{CBECDACF-BA7C-4605-9F97-2A55E58D9A72}" type="presParOf" srcId="{75657CDB-F8FA-442D-A48C-802C7D2314FA}" destId="{3ABE7B2C-7F60-4C6F-91EB-1DD4BC341C8B}" srcOrd="0" destOrd="0" presId="urn:microsoft.com/office/officeart/2005/8/layout/vList2"/>
    <dgm:cxn modelId="{31621A57-D927-4EBE-8724-BEF745A894AF}" type="presParOf" srcId="{75657CDB-F8FA-442D-A48C-802C7D2314FA}" destId="{696F95F4-196B-4CC3-A0D2-BA72829F7A9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E33BD-602A-4A4C-9565-6309EA43C7B1}" type="doc">
      <dgm:prSet loTypeId="urn:microsoft.com/office/officeart/2005/8/layout/vList2" loCatId="list" qsTypeId="urn:microsoft.com/office/officeart/2005/8/quickstyle/simple3" qsCatId="simple" csTypeId="urn:microsoft.com/office/officeart/2005/8/colors/accent6_2" csCatId="accent6"/>
      <dgm:spPr/>
      <dgm:t>
        <a:bodyPr/>
        <a:lstStyle/>
        <a:p>
          <a:endParaRPr lang="es-ES"/>
        </a:p>
      </dgm:t>
    </dgm:pt>
    <dgm:pt modelId="{AE8A4595-BFBD-41EB-B7E1-BFCF92C6034E}">
      <dgm:prSet/>
      <dgm:spPr/>
      <dgm:t>
        <a:bodyPr/>
        <a:lstStyle/>
        <a:p>
          <a:r>
            <a:rPr lang="es-ES"/>
            <a:t>El Comité Permanente Interagencial (IASC) definió que la protección es: “el conjunto de todas las actividades orientadas a garantizar el respeto a todos los derechos del individuo, de acuerdo con la letra y el espíritu de los conjuntos de normas pertinentes; esto es, los derechos humanos, el DIH y el derecho de los refugiados. Las organizaciones humanitarias y de derechos humanos deben llevar a cabo estas actividades de manera imparcial, sin prejuicio alguno sobre la raza, la religión, el origen nacional o étnico, el lenguaje o el género”.</a:t>
          </a:r>
        </a:p>
      </dgm:t>
    </dgm:pt>
    <dgm:pt modelId="{49226158-346F-4056-94A0-2B7E28FFBD8B}" type="parTrans" cxnId="{5339B1E6-A977-4254-B308-654D5E52AEE8}">
      <dgm:prSet/>
      <dgm:spPr/>
      <dgm:t>
        <a:bodyPr/>
        <a:lstStyle/>
        <a:p>
          <a:endParaRPr lang="es-ES"/>
        </a:p>
      </dgm:t>
    </dgm:pt>
    <dgm:pt modelId="{BFC1EC11-FA4A-46FA-962F-56A40F92E22C}" type="sibTrans" cxnId="{5339B1E6-A977-4254-B308-654D5E52AEE8}">
      <dgm:prSet/>
      <dgm:spPr/>
      <dgm:t>
        <a:bodyPr/>
        <a:lstStyle/>
        <a:p>
          <a:endParaRPr lang="es-ES"/>
        </a:p>
      </dgm:t>
    </dgm:pt>
    <dgm:pt modelId="{2E982A68-E3D0-4B25-8FC5-6DC1E8698FE8}" type="pres">
      <dgm:prSet presAssocID="{49FE33BD-602A-4A4C-9565-6309EA43C7B1}" presName="linear" presStyleCnt="0">
        <dgm:presLayoutVars>
          <dgm:animLvl val="lvl"/>
          <dgm:resizeHandles val="exact"/>
        </dgm:presLayoutVars>
      </dgm:prSet>
      <dgm:spPr/>
    </dgm:pt>
    <dgm:pt modelId="{9BEBFFA3-947F-405E-BFE8-70AB0B31AC43}" type="pres">
      <dgm:prSet presAssocID="{AE8A4595-BFBD-41EB-B7E1-BFCF92C6034E}" presName="parentText" presStyleLbl="node1" presStyleIdx="0" presStyleCnt="1">
        <dgm:presLayoutVars>
          <dgm:chMax val="0"/>
          <dgm:bulletEnabled val="1"/>
        </dgm:presLayoutVars>
      </dgm:prSet>
      <dgm:spPr/>
    </dgm:pt>
  </dgm:ptLst>
  <dgm:cxnLst>
    <dgm:cxn modelId="{9F50E75F-BC55-4722-8F5C-EBE2902F0B3D}" type="presOf" srcId="{AE8A4595-BFBD-41EB-B7E1-BFCF92C6034E}" destId="{9BEBFFA3-947F-405E-BFE8-70AB0B31AC43}" srcOrd="0" destOrd="0" presId="urn:microsoft.com/office/officeart/2005/8/layout/vList2"/>
    <dgm:cxn modelId="{13890D69-6BA5-4FDD-B99D-0B60D9C0AC58}" type="presOf" srcId="{49FE33BD-602A-4A4C-9565-6309EA43C7B1}" destId="{2E982A68-E3D0-4B25-8FC5-6DC1E8698FE8}" srcOrd="0" destOrd="0" presId="urn:microsoft.com/office/officeart/2005/8/layout/vList2"/>
    <dgm:cxn modelId="{5339B1E6-A977-4254-B308-654D5E52AEE8}" srcId="{49FE33BD-602A-4A4C-9565-6309EA43C7B1}" destId="{AE8A4595-BFBD-41EB-B7E1-BFCF92C6034E}" srcOrd="0" destOrd="0" parTransId="{49226158-346F-4056-94A0-2B7E28FFBD8B}" sibTransId="{BFC1EC11-FA4A-46FA-962F-56A40F92E22C}"/>
    <dgm:cxn modelId="{B3D96B00-D3BB-4991-A4B8-5B08308E4770}" type="presParOf" srcId="{2E982A68-E3D0-4B25-8FC5-6DC1E8698FE8}" destId="{9BEBFFA3-947F-405E-BFE8-70AB0B31AC4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A4C2E-542F-4AD8-98EC-C5036CD5C800}" type="doc">
      <dgm:prSet loTypeId="urn:microsoft.com/office/officeart/2009/3/layout/StepUpProcess" loCatId="process" qsTypeId="urn:microsoft.com/office/officeart/2005/8/quickstyle/simple2" qsCatId="simple" csTypeId="urn:microsoft.com/office/officeart/2005/8/colors/accent6_1" csCatId="accent6" phldr="1"/>
      <dgm:spPr/>
      <dgm:t>
        <a:bodyPr/>
        <a:lstStyle/>
        <a:p>
          <a:endParaRPr lang="es-ES"/>
        </a:p>
      </dgm:t>
    </dgm:pt>
    <dgm:pt modelId="{590E6CBF-70C5-4AAF-8130-027618B4E00B}">
      <dgm:prSet phldrT="[Texto]" custT="1"/>
      <dgm:spPr>
        <a:xfrm>
          <a:off x="193008" y="2565237"/>
          <a:ext cx="1750432" cy="1534356"/>
        </a:xfrm>
        <a:prstGeom prst="rect">
          <a:avLst/>
        </a:prstGeom>
        <a:noFill/>
        <a:ln>
          <a:noFill/>
        </a:ln>
        <a:effectLst/>
      </dgm:spPr>
      <dgm:t>
        <a:bodyPr/>
        <a:lstStyle/>
        <a:p>
          <a:pPr algn="ctr">
            <a:buNone/>
          </a:pPr>
          <a:r>
            <a:rPr lang="es-ES" sz="1000" b="1">
              <a:solidFill>
                <a:sysClr val="windowText" lastClr="000000">
                  <a:hueOff val="0"/>
                  <a:satOff val="0"/>
                  <a:lumOff val="0"/>
                  <a:alphaOff val="0"/>
                </a:sysClr>
              </a:solidFill>
              <a:latin typeface="Calibri"/>
              <a:ea typeface="+mn-ea"/>
              <a:cs typeface="+mn-cs"/>
            </a:rPr>
            <a:t>Primera fase</a:t>
          </a:r>
        </a:p>
        <a:p>
          <a:pPr algn="ctr">
            <a:buNone/>
          </a:pPr>
          <a:r>
            <a:rPr lang="es-ES" sz="1000">
              <a:solidFill>
                <a:sysClr val="windowText" lastClr="000000">
                  <a:hueOff val="0"/>
                  <a:satOff val="0"/>
                  <a:lumOff val="0"/>
                  <a:alphaOff val="0"/>
                </a:sysClr>
              </a:solidFill>
              <a:latin typeface="Calibri"/>
              <a:ea typeface="+mn-ea"/>
              <a:cs typeface="+mn-cs"/>
            </a:rPr>
            <a:t>Actualización y puesta al día de la literatura en materia de enfoque basado en derechos y su aplicación al ámbito humanitario.</a:t>
          </a:r>
        </a:p>
      </dgm:t>
    </dgm:pt>
    <dgm:pt modelId="{2CDD2CBB-5C71-40DB-99DB-9D16DC295BFB}" type="parTrans" cxnId="{5BECB6D7-6175-464C-8FE8-11AD1DE7B7BB}">
      <dgm:prSet/>
      <dgm:spPr/>
      <dgm:t>
        <a:bodyPr/>
        <a:lstStyle/>
        <a:p>
          <a:pPr algn="ctr"/>
          <a:endParaRPr lang="es-ES" sz="1000"/>
        </a:p>
      </dgm:t>
    </dgm:pt>
    <dgm:pt modelId="{87BCAD28-308B-44C5-A693-70E620C49028}" type="sibTrans" cxnId="{5BECB6D7-6175-464C-8FE8-11AD1DE7B7BB}">
      <dgm:prSet/>
      <dgm:spPr/>
      <dgm:t>
        <a:bodyPr/>
        <a:lstStyle/>
        <a:p>
          <a:pPr algn="ctr"/>
          <a:endParaRPr lang="es-ES" sz="1000"/>
        </a:p>
      </dgm:t>
    </dgm:pt>
    <dgm:pt modelId="{A3B11F1C-8FEB-4F91-96E3-A1F77D7DE7B4}">
      <dgm:prSet custT="1"/>
      <dgm:spPr>
        <a:xfrm>
          <a:off x="2335879" y="2034982"/>
          <a:ext cx="1750432" cy="1534356"/>
        </a:xfrm>
        <a:prstGeom prst="rect">
          <a:avLst/>
        </a:prstGeom>
        <a:noFill/>
        <a:ln>
          <a:noFill/>
        </a:ln>
        <a:effectLst/>
      </dgm:spPr>
      <dgm:t>
        <a:bodyPr/>
        <a:lstStyle/>
        <a:p>
          <a:pPr algn="ctr">
            <a:buNone/>
          </a:pPr>
          <a:r>
            <a:rPr lang="es-ES" sz="1000" b="1">
              <a:solidFill>
                <a:sysClr val="windowText" lastClr="000000">
                  <a:hueOff val="0"/>
                  <a:satOff val="0"/>
                  <a:lumOff val="0"/>
                  <a:alphaOff val="0"/>
                </a:sysClr>
              </a:solidFill>
              <a:latin typeface="Calibri"/>
              <a:ea typeface="+mn-ea"/>
              <a:cs typeface="+mn-cs"/>
            </a:rPr>
            <a:t>Segunda fase</a:t>
          </a:r>
        </a:p>
        <a:p>
          <a:pPr algn="ctr">
            <a:buNone/>
          </a:pPr>
          <a:r>
            <a:rPr lang="es-ES" sz="1000">
              <a:solidFill>
                <a:sysClr val="windowText" lastClr="000000">
                  <a:hueOff val="0"/>
                  <a:satOff val="0"/>
                  <a:lumOff val="0"/>
                  <a:alphaOff val="0"/>
                </a:sysClr>
              </a:solidFill>
              <a:latin typeface="Calibri"/>
              <a:ea typeface="+mn-ea"/>
              <a:cs typeface="+mn-cs"/>
            </a:rPr>
            <a:t>Análisis de las posiciones de otros organismos financiadores nacionales e internacionales en materia de EBDH en AH.</a:t>
          </a:r>
        </a:p>
      </dgm:t>
    </dgm:pt>
    <dgm:pt modelId="{4387DEF2-E5BA-45A4-B7B9-4129EAAA950A}" type="parTrans" cxnId="{ECA2407C-409C-4588-B2D5-E6279AA65B58}">
      <dgm:prSet/>
      <dgm:spPr/>
      <dgm:t>
        <a:bodyPr/>
        <a:lstStyle/>
        <a:p>
          <a:pPr algn="ctr"/>
          <a:endParaRPr lang="es-ES" sz="1000"/>
        </a:p>
      </dgm:t>
    </dgm:pt>
    <dgm:pt modelId="{C625A27A-AAF7-4D89-9F8B-5A66A13D763D}" type="sibTrans" cxnId="{ECA2407C-409C-4588-B2D5-E6279AA65B58}">
      <dgm:prSet/>
      <dgm:spPr/>
      <dgm:t>
        <a:bodyPr/>
        <a:lstStyle/>
        <a:p>
          <a:pPr algn="ctr"/>
          <a:endParaRPr lang="es-ES" sz="1000"/>
        </a:p>
      </dgm:t>
    </dgm:pt>
    <dgm:pt modelId="{1614966F-33D7-4D60-A22B-0350D8C173B3}">
      <dgm:prSet custT="1"/>
      <dgm:spPr>
        <a:xfrm>
          <a:off x="4478750" y="1504726"/>
          <a:ext cx="1750432" cy="1534356"/>
        </a:xfrm>
        <a:prstGeom prst="rect">
          <a:avLst/>
        </a:prstGeom>
        <a:noFill/>
        <a:ln>
          <a:noFill/>
        </a:ln>
        <a:effectLst/>
      </dgm:spPr>
      <dgm:t>
        <a:bodyPr/>
        <a:lstStyle/>
        <a:p>
          <a:pPr algn="ctr">
            <a:buNone/>
          </a:pPr>
          <a:r>
            <a:rPr lang="es-ES" sz="1000" b="1">
              <a:solidFill>
                <a:sysClr val="windowText" lastClr="000000">
                  <a:hueOff val="0"/>
                  <a:satOff val="0"/>
                  <a:lumOff val="0"/>
                  <a:alphaOff val="0"/>
                </a:sysClr>
              </a:solidFill>
              <a:latin typeface="Calibri"/>
              <a:ea typeface="+mn-ea"/>
              <a:cs typeface="+mn-cs"/>
            </a:rPr>
            <a:t>Tercera fase</a:t>
          </a:r>
        </a:p>
        <a:p>
          <a:pPr algn="ctr">
            <a:buNone/>
          </a:pPr>
          <a:r>
            <a:rPr lang="es-ES" sz="1000">
              <a:solidFill>
                <a:sysClr val="windowText" lastClr="000000">
                  <a:hueOff val="0"/>
                  <a:satOff val="0"/>
                  <a:lumOff val="0"/>
                  <a:alphaOff val="0"/>
                </a:sysClr>
              </a:solidFill>
              <a:latin typeface="Calibri"/>
              <a:ea typeface="+mn-ea"/>
              <a:cs typeface="+mn-cs"/>
            </a:rPr>
            <a:t>Análisis y sistematización de los proyectos de acción humanitaria financiados por el Ayuntamiento de Madrid (Convocatorias ….) tomando como eje del análisis la incorporación del EBDH.</a:t>
          </a:r>
        </a:p>
      </dgm:t>
    </dgm:pt>
    <dgm:pt modelId="{1D0C2635-C92B-459E-9BD1-1168E11E181B}" type="parTrans" cxnId="{BC043F73-2CE8-4411-81CF-90DD893FB7A4}">
      <dgm:prSet/>
      <dgm:spPr/>
      <dgm:t>
        <a:bodyPr/>
        <a:lstStyle/>
        <a:p>
          <a:pPr algn="ctr"/>
          <a:endParaRPr lang="es-ES" sz="1000"/>
        </a:p>
      </dgm:t>
    </dgm:pt>
    <dgm:pt modelId="{B443BEC1-1B7E-4D34-8AB8-8D2524316963}" type="sibTrans" cxnId="{BC043F73-2CE8-4411-81CF-90DD893FB7A4}">
      <dgm:prSet/>
      <dgm:spPr/>
      <dgm:t>
        <a:bodyPr/>
        <a:lstStyle/>
        <a:p>
          <a:pPr algn="ctr"/>
          <a:endParaRPr lang="es-ES" sz="1000"/>
        </a:p>
      </dgm:t>
    </dgm:pt>
    <dgm:pt modelId="{A7869C77-2F33-417B-99BD-3C06B8452700}">
      <dgm:prSet custT="1"/>
      <dgm:spPr>
        <a:xfrm>
          <a:off x="6621621" y="974470"/>
          <a:ext cx="1750432" cy="1534356"/>
        </a:xfrm>
        <a:prstGeom prst="rect">
          <a:avLst/>
        </a:prstGeom>
        <a:noFill/>
        <a:ln>
          <a:noFill/>
        </a:ln>
        <a:effectLst/>
      </dgm:spPr>
      <dgm:t>
        <a:bodyPr/>
        <a:lstStyle/>
        <a:p>
          <a:pPr algn="ctr">
            <a:buNone/>
          </a:pPr>
          <a:r>
            <a:rPr lang="es-ES" sz="1000" b="1">
              <a:solidFill>
                <a:sysClr val="windowText" lastClr="000000">
                  <a:hueOff val="0"/>
                  <a:satOff val="0"/>
                  <a:lumOff val="0"/>
                  <a:alphaOff val="0"/>
                </a:sysClr>
              </a:solidFill>
              <a:latin typeface="Calibri"/>
              <a:ea typeface="+mn-ea"/>
              <a:cs typeface="+mn-cs"/>
            </a:rPr>
            <a:t>Cuarta fase</a:t>
          </a:r>
        </a:p>
        <a:p>
          <a:pPr algn="ctr">
            <a:buNone/>
          </a:pPr>
          <a:r>
            <a:rPr lang="es-ES" sz="1000">
              <a:solidFill>
                <a:sysClr val="windowText" lastClr="000000">
                  <a:hueOff val="0"/>
                  <a:satOff val="0"/>
                  <a:lumOff val="0"/>
                  <a:alphaOff val="0"/>
                </a:sysClr>
              </a:solidFill>
              <a:latin typeface="Calibri"/>
              <a:ea typeface="+mn-ea"/>
              <a:cs typeface="+mn-cs"/>
            </a:rPr>
            <a:t>Visitas al terreno para profundizar en el análisis de algunos proyectos (x2).</a:t>
          </a:r>
        </a:p>
        <a:p>
          <a:pPr algn="ctr">
            <a:buNone/>
          </a:pPr>
          <a:endParaRPr lang="es-ES" sz="1000" b="1">
            <a:solidFill>
              <a:sysClr val="windowText" lastClr="000000">
                <a:hueOff val="0"/>
                <a:satOff val="0"/>
                <a:lumOff val="0"/>
                <a:alphaOff val="0"/>
              </a:sysClr>
            </a:solidFill>
            <a:latin typeface="Calibri"/>
            <a:ea typeface="+mn-ea"/>
            <a:cs typeface="+mn-cs"/>
          </a:endParaRPr>
        </a:p>
        <a:p>
          <a:pPr algn="ctr">
            <a:buNone/>
          </a:pPr>
          <a:r>
            <a:rPr lang="es-ES" sz="1000" b="1">
              <a:solidFill>
                <a:sysClr val="windowText" lastClr="000000">
                  <a:hueOff val="0"/>
                  <a:satOff val="0"/>
                  <a:lumOff val="0"/>
                  <a:alphaOff val="0"/>
                </a:sysClr>
              </a:solidFill>
              <a:latin typeface="Calibri"/>
              <a:ea typeface="+mn-ea"/>
              <a:cs typeface="+mn-cs"/>
            </a:rPr>
            <a:t>Se sustituyó por un incremento en el número de proyecto analizados de manera detallada de manera virtual</a:t>
          </a:r>
          <a:r>
            <a:rPr lang="es-ES" sz="1000">
              <a:solidFill>
                <a:sysClr val="windowText" lastClr="000000">
                  <a:hueOff val="0"/>
                  <a:satOff val="0"/>
                  <a:lumOff val="0"/>
                  <a:alphaOff val="0"/>
                </a:sysClr>
              </a:solidFill>
              <a:latin typeface="Calibri"/>
              <a:ea typeface="+mn-ea"/>
              <a:cs typeface="+mn-cs"/>
            </a:rPr>
            <a:t>. </a:t>
          </a:r>
        </a:p>
      </dgm:t>
    </dgm:pt>
    <dgm:pt modelId="{84200C5B-F80C-4F02-A5EA-6C3B614782E6}" type="parTrans" cxnId="{5A77CAD6-E88A-45A9-9377-10372BF909AD}">
      <dgm:prSet/>
      <dgm:spPr/>
      <dgm:t>
        <a:bodyPr/>
        <a:lstStyle/>
        <a:p>
          <a:pPr algn="ctr"/>
          <a:endParaRPr lang="es-ES" sz="1000"/>
        </a:p>
      </dgm:t>
    </dgm:pt>
    <dgm:pt modelId="{0FCD6723-DBA6-46A7-A7D2-F1C54965CD9D}" type="sibTrans" cxnId="{5A77CAD6-E88A-45A9-9377-10372BF909AD}">
      <dgm:prSet/>
      <dgm:spPr/>
      <dgm:t>
        <a:bodyPr/>
        <a:lstStyle/>
        <a:p>
          <a:pPr algn="ctr"/>
          <a:endParaRPr lang="es-ES" sz="1000"/>
        </a:p>
      </dgm:t>
    </dgm:pt>
    <dgm:pt modelId="{0BC15D2D-07AD-4B3B-89CD-EF68A0474CD3}">
      <dgm:prSet custT="1"/>
      <dgm:spPr>
        <a:xfrm>
          <a:off x="8764492" y="444215"/>
          <a:ext cx="1750432" cy="1534356"/>
        </a:xfrm>
        <a:prstGeom prst="rect">
          <a:avLst/>
        </a:prstGeom>
        <a:noFill/>
        <a:ln>
          <a:noFill/>
        </a:ln>
        <a:effectLst/>
      </dgm:spPr>
      <dgm:t>
        <a:bodyPr/>
        <a:lstStyle/>
        <a:p>
          <a:pPr algn="ctr">
            <a:buNone/>
          </a:pPr>
          <a:r>
            <a:rPr lang="es-ES" sz="1000" b="1">
              <a:solidFill>
                <a:sysClr val="windowText" lastClr="000000">
                  <a:hueOff val="0"/>
                  <a:satOff val="0"/>
                  <a:lumOff val="0"/>
                  <a:alphaOff val="0"/>
                </a:sysClr>
              </a:solidFill>
              <a:latin typeface="Calibri"/>
              <a:ea typeface="+mn-ea"/>
              <a:cs typeface="+mn-cs"/>
            </a:rPr>
            <a:t>Quinta fase</a:t>
          </a:r>
        </a:p>
        <a:p>
          <a:pPr algn="ctr">
            <a:buNone/>
          </a:pPr>
          <a:r>
            <a:rPr lang="es-ES" sz="1000">
              <a:solidFill>
                <a:sysClr val="windowText" lastClr="000000">
                  <a:hueOff val="0"/>
                  <a:satOff val="0"/>
                  <a:lumOff val="0"/>
                  <a:alphaOff val="0"/>
                </a:sysClr>
              </a:solidFill>
              <a:latin typeface="Calibri"/>
              <a:ea typeface="+mn-ea"/>
              <a:cs typeface="+mn-cs"/>
            </a:rPr>
            <a:t>Elaboración de conclusiones, recomendaciones y socialización</a:t>
          </a:r>
        </a:p>
        <a:p>
          <a:pPr algn="ctr">
            <a:buNone/>
          </a:pPr>
          <a:r>
            <a:rPr lang="es-ES" sz="1000" b="1">
              <a:solidFill>
                <a:sysClr val="windowText" lastClr="000000">
                  <a:hueOff val="0"/>
                  <a:satOff val="0"/>
                  <a:lumOff val="0"/>
                  <a:alphaOff val="0"/>
                </a:sysClr>
              </a:solidFill>
              <a:latin typeface="Calibri"/>
              <a:ea typeface="+mn-ea"/>
              <a:cs typeface="+mn-cs"/>
            </a:rPr>
            <a:t>Se incorporó la realización de un seminario online de </a:t>
          </a:r>
          <a:r>
            <a:rPr lang="es-ES" sz="1000" b="0">
              <a:solidFill>
                <a:sysClr val="windowText" lastClr="000000">
                  <a:hueOff val="0"/>
                  <a:satOff val="0"/>
                  <a:lumOff val="0"/>
                  <a:alphaOff val="0"/>
                </a:sysClr>
              </a:solidFill>
              <a:latin typeface="Calibri"/>
              <a:ea typeface="+mn-ea"/>
              <a:cs typeface="+mn-cs"/>
            </a:rPr>
            <a:t>formación</a:t>
          </a:r>
          <a:r>
            <a:rPr lang="es-ES" sz="1000" b="1">
              <a:solidFill>
                <a:sysClr val="windowText" lastClr="000000">
                  <a:hueOff val="0"/>
                  <a:satOff val="0"/>
                  <a:lumOff val="0"/>
                  <a:alphaOff val="0"/>
                </a:sysClr>
              </a:solidFill>
              <a:latin typeface="Calibri"/>
              <a:ea typeface="+mn-ea"/>
              <a:cs typeface="+mn-cs"/>
            </a:rPr>
            <a:t> sobre protección abierto a todas las ONG de la comunidad de Madrid.</a:t>
          </a:r>
        </a:p>
      </dgm:t>
    </dgm:pt>
    <dgm:pt modelId="{0B80868F-C15D-4DD5-9722-00DB48600D77}" type="parTrans" cxnId="{2BC7222C-5B35-4C16-83F6-4901FDE8A47F}">
      <dgm:prSet/>
      <dgm:spPr/>
      <dgm:t>
        <a:bodyPr/>
        <a:lstStyle/>
        <a:p>
          <a:pPr algn="ctr"/>
          <a:endParaRPr lang="es-ES" sz="1000"/>
        </a:p>
      </dgm:t>
    </dgm:pt>
    <dgm:pt modelId="{70487843-45CB-4FBB-AC7A-C1029503ABD0}" type="sibTrans" cxnId="{2BC7222C-5B35-4C16-83F6-4901FDE8A47F}">
      <dgm:prSet/>
      <dgm:spPr/>
      <dgm:t>
        <a:bodyPr/>
        <a:lstStyle/>
        <a:p>
          <a:pPr algn="ctr"/>
          <a:endParaRPr lang="es-ES" sz="1000"/>
        </a:p>
      </dgm:t>
    </dgm:pt>
    <dgm:pt modelId="{39DC4C0A-613F-4E7E-9FC1-CBF44BA3FADA}" type="pres">
      <dgm:prSet presAssocID="{6DAA4C2E-542F-4AD8-98EC-C5036CD5C800}" presName="rootnode" presStyleCnt="0">
        <dgm:presLayoutVars>
          <dgm:chMax/>
          <dgm:chPref/>
          <dgm:dir/>
          <dgm:animLvl val="lvl"/>
        </dgm:presLayoutVars>
      </dgm:prSet>
      <dgm:spPr/>
    </dgm:pt>
    <dgm:pt modelId="{299E6CFC-33CB-49E1-834A-2D14A71B3EAC}" type="pres">
      <dgm:prSet presAssocID="{590E6CBF-70C5-4AAF-8130-027618B4E00B}" presName="composite" presStyleCnt="0"/>
      <dgm:spPr/>
    </dgm:pt>
    <dgm:pt modelId="{CB40A005-7C61-4D6E-9560-8EB1C1D93D08}" type="pres">
      <dgm:prSet presAssocID="{590E6CBF-70C5-4AAF-8130-027618B4E00B}" presName="LShape" presStyleLbl="alignNode1" presStyleIdx="0" presStyleCnt="9"/>
      <dgm:spPr>
        <a:xfrm rot="5400000">
          <a:off x="387510" y="1985930"/>
          <a:ext cx="1165208" cy="1938880"/>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DFB920BF-67B2-4B20-AF44-B0112BA2B9C5}" type="pres">
      <dgm:prSet presAssocID="{590E6CBF-70C5-4AAF-8130-027618B4E00B}" presName="ParentText" presStyleLbl="revTx" presStyleIdx="0" presStyleCnt="5">
        <dgm:presLayoutVars>
          <dgm:chMax val="0"/>
          <dgm:chPref val="0"/>
          <dgm:bulletEnabled val="1"/>
        </dgm:presLayoutVars>
      </dgm:prSet>
      <dgm:spPr/>
    </dgm:pt>
    <dgm:pt modelId="{111F197B-3386-4B34-80F5-9BB815829521}" type="pres">
      <dgm:prSet presAssocID="{590E6CBF-70C5-4AAF-8130-027618B4E00B}" presName="Triangle" presStyleLbl="alignNode1" presStyleIdx="1" presStyleCnt="9"/>
      <dgm:spPr>
        <a:xfrm>
          <a:off x="1613170" y="1843187"/>
          <a:ext cx="330270" cy="330270"/>
        </a:xfrm>
        <a:prstGeom prst="triangle">
          <a:avLst>
            <a:gd name="adj" fmla="val 10000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B1238C24-73C5-48F6-83EA-175524613487}" type="pres">
      <dgm:prSet presAssocID="{87BCAD28-308B-44C5-A693-70E620C49028}" presName="sibTrans" presStyleCnt="0"/>
      <dgm:spPr/>
    </dgm:pt>
    <dgm:pt modelId="{F4C5AC57-7FF8-4F7B-9C88-F163D183FE0E}" type="pres">
      <dgm:prSet presAssocID="{87BCAD28-308B-44C5-A693-70E620C49028}" presName="space" presStyleCnt="0"/>
      <dgm:spPr/>
    </dgm:pt>
    <dgm:pt modelId="{5428133A-2E03-43E7-85B9-8175846A7210}" type="pres">
      <dgm:prSet presAssocID="{A3B11F1C-8FEB-4F91-96E3-A1F77D7DE7B4}" presName="composite" presStyleCnt="0"/>
      <dgm:spPr/>
    </dgm:pt>
    <dgm:pt modelId="{933A2DFF-75BA-45F8-9385-240EF0D99643}" type="pres">
      <dgm:prSet presAssocID="{A3B11F1C-8FEB-4F91-96E3-A1F77D7DE7B4}" presName="LShape" presStyleLbl="alignNode1" presStyleIdx="2" presStyleCnt="9"/>
      <dgm:spPr>
        <a:xfrm rot="5400000">
          <a:off x="2530381" y="1455674"/>
          <a:ext cx="1165208" cy="1938880"/>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E7837FC6-5599-404C-968E-BE2A6333142F}" type="pres">
      <dgm:prSet presAssocID="{A3B11F1C-8FEB-4F91-96E3-A1F77D7DE7B4}" presName="ParentText" presStyleLbl="revTx" presStyleIdx="1" presStyleCnt="5">
        <dgm:presLayoutVars>
          <dgm:chMax val="0"/>
          <dgm:chPref val="0"/>
          <dgm:bulletEnabled val="1"/>
        </dgm:presLayoutVars>
      </dgm:prSet>
      <dgm:spPr/>
    </dgm:pt>
    <dgm:pt modelId="{35191D41-7009-48CB-8C82-5048F6856F83}" type="pres">
      <dgm:prSet presAssocID="{A3B11F1C-8FEB-4F91-96E3-A1F77D7DE7B4}" presName="Triangle" presStyleLbl="alignNode1" presStyleIdx="3" presStyleCnt="9" custLinFactNeighborY="16882"/>
      <dgm:spPr>
        <a:xfrm>
          <a:off x="3756041" y="1312931"/>
          <a:ext cx="330270" cy="330270"/>
        </a:xfrm>
        <a:prstGeom prst="triangle">
          <a:avLst>
            <a:gd name="adj" fmla="val 10000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3B3C83E8-4997-4A44-A50A-B71FC9672D54}" type="pres">
      <dgm:prSet presAssocID="{C625A27A-AAF7-4D89-9F8B-5A66A13D763D}" presName="sibTrans" presStyleCnt="0"/>
      <dgm:spPr/>
    </dgm:pt>
    <dgm:pt modelId="{0B27BDFF-6775-4AA8-8010-4886644A82E6}" type="pres">
      <dgm:prSet presAssocID="{C625A27A-AAF7-4D89-9F8B-5A66A13D763D}" presName="space" presStyleCnt="0"/>
      <dgm:spPr/>
    </dgm:pt>
    <dgm:pt modelId="{D5D91909-8A9D-4002-BA1D-3D0956332C4B}" type="pres">
      <dgm:prSet presAssocID="{1614966F-33D7-4D60-A22B-0350D8C173B3}" presName="composite" presStyleCnt="0"/>
      <dgm:spPr/>
    </dgm:pt>
    <dgm:pt modelId="{1089FD42-AB09-471F-AF2B-E0462F3A6EFF}" type="pres">
      <dgm:prSet presAssocID="{1614966F-33D7-4D60-A22B-0350D8C173B3}" presName="LShape" presStyleLbl="alignNode1" presStyleIdx="4" presStyleCnt="9"/>
      <dgm:spPr>
        <a:xfrm rot="5400000">
          <a:off x="4673253" y="925418"/>
          <a:ext cx="1165208" cy="1938880"/>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4C45416B-6385-4CFE-B5C7-42FAC68C31B0}" type="pres">
      <dgm:prSet presAssocID="{1614966F-33D7-4D60-A22B-0350D8C173B3}" presName="ParentText" presStyleLbl="revTx" presStyleIdx="2" presStyleCnt="5">
        <dgm:presLayoutVars>
          <dgm:chMax val="0"/>
          <dgm:chPref val="0"/>
          <dgm:bulletEnabled val="1"/>
        </dgm:presLayoutVars>
      </dgm:prSet>
      <dgm:spPr/>
    </dgm:pt>
    <dgm:pt modelId="{E05826F4-1D93-4F4D-977C-AA69552633D6}" type="pres">
      <dgm:prSet presAssocID="{1614966F-33D7-4D60-A22B-0350D8C173B3}" presName="Triangle" presStyleLbl="alignNode1" presStyleIdx="5" presStyleCnt="9"/>
      <dgm:spPr>
        <a:xfrm>
          <a:off x="5898912" y="782676"/>
          <a:ext cx="330270" cy="330270"/>
        </a:xfrm>
        <a:prstGeom prst="triangle">
          <a:avLst>
            <a:gd name="adj" fmla="val 10000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B9DAF09C-0041-4F63-BBEF-22F70680A03E}" type="pres">
      <dgm:prSet presAssocID="{B443BEC1-1B7E-4D34-8AB8-8D2524316963}" presName="sibTrans" presStyleCnt="0"/>
      <dgm:spPr/>
    </dgm:pt>
    <dgm:pt modelId="{0D2EBE8C-8C75-48EF-AD20-7D39DB42BE1F}" type="pres">
      <dgm:prSet presAssocID="{B443BEC1-1B7E-4D34-8AB8-8D2524316963}" presName="space" presStyleCnt="0"/>
      <dgm:spPr/>
    </dgm:pt>
    <dgm:pt modelId="{127473AA-F6E1-4C6C-AEF6-F060BA4DDFE6}" type="pres">
      <dgm:prSet presAssocID="{A7869C77-2F33-417B-99BD-3C06B8452700}" presName="composite" presStyleCnt="0"/>
      <dgm:spPr/>
    </dgm:pt>
    <dgm:pt modelId="{D5699876-F624-4D45-B7CC-7DE8E0155572}" type="pres">
      <dgm:prSet presAssocID="{A7869C77-2F33-417B-99BD-3C06B8452700}" presName="LShape" presStyleLbl="alignNode1" presStyleIdx="6" presStyleCnt="9"/>
      <dgm:spPr>
        <a:xfrm rot="5400000">
          <a:off x="6816124" y="395163"/>
          <a:ext cx="1165208" cy="1938880"/>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63A8E47C-91B7-4317-AF88-53ED4EDA1986}" type="pres">
      <dgm:prSet presAssocID="{A7869C77-2F33-417B-99BD-3C06B8452700}" presName="ParentText" presStyleLbl="revTx" presStyleIdx="3" presStyleCnt="5">
        <dgm:presLayoutVars>
          <dgm:chMax val="0"/>
          <dgm:chPref val="0"/>
          <dgm:bulletEnabled val="1"/>
        </dgm:presLayoutVars>
      </dgm:prSet>
      <dgm:spPr/>
    </dgm:pt>
    <dgm:pt modelId="{01C3C134-D93D-4EBD-ACBD-D956334F778F}" type="pres">
      <dgm:prSet presAssocID="{A7869C77-2F33-417B-99BD-3C06B8452700}" presName="Triangle" presStyleLbl="alignNode1" presStyleIdx="7" presStyleCnt="9"/>
      <dgm:spPr>
        <a:xfrm>
          <a:off x="8041783" y="252420"/>
          <a:ext cx="330270" cy="330270"/>
        </a:xfrm>
        <a:prstGeom prst="triangle">
          <a:avLst>
            <a:gd name="adj" fmla="val 10000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EDB193AB-0C6F-4871-8BDA-29EE0490DB19}" type="pres">
      <dgm:prSet presAssocID="{0FCD6723-DBA6-46A7-A7D2-F1C54965CD9D}" presName="sibTrans" presStyleCnt="0"/>
      <dgm:spPr/>
    </dgm:pt>
    <dgm:pt modelId="{6030914E-B804-4DC6-8F86-8F0471A28AB7}" type="pres">
      <dgm:prSet presAssocID="{0FCD6723-DBA6-46A7-A7D2-F1C54965CD9D}" presName="space" presStyleCnt="0"/>
      <dgm:spPr/>
    </dgm:pt>
    <dgm:pt modelId="{8AA3B19B-D60B-40F4-A319-90D5FE505254}" type="pres">
      <dgm:prSet presAssocID="{0BC15D2D-07AD-4B3B-89CD-EF68A0474CD3}" presName="composite" presStyleCnt="0"/>
      <dgm:spPr/>
    </dgm:pt>
    <dgm:pt modelId="{7B837C89-22FC-4D45-974A-622A9A36B1C7}" type="pres">
      <dgm:prSet presAssocID="{0BC15D2D-07AD-4B3B-89CD-EF68A0474CD3}" presName="LShape" presStyleLbl="alignNode1" presStyleIdx="8" presStyleCnt="9"/>
      <dgm:spPr>
        <a:xfrm rot="5400000">
          <a:off x="8958995" y="-135092"/>
          <a:ext cx="1165208" cy="1938880"/>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gm:spPr>
    </dgm:pt>
    <dgm:pt modelId="{1943E4D1-AD81-4C0A-94D8-58977068879E}" type="pres">
      <dgm:prSet presAssocID="{0BC15D2D-07AD-4B3B-89CD-EF68A0474CD3}" presName="ParentText" presStyleLbl="revTx" presStyleIdx="4" presStyleCnt="5">
        <dgm:presLayoutVars>
          <dgm:chMax val="0"/>
          <dgm:chPref val="0"/>
          <dgm:bulletEnabled val="1"/>
        </dgm:presLayoutVars>
      </dgm:prSet>
      <dgm:spPr/>
    </dgm:pt>
  </dgm:ptLst>
  <dgm:cxnLst>
    <dgm:cxn modelId="{DE40A212-9025-4EEF-8A5E-5FD048F925C4}" type="presOf" srcId="{A3B11F1C-8FEB-4F91-96E3-A1F77D7DE7B4}" destId="{E7837FC6-5599-404C-968E-BE2A6333142F}" srcOrd="0" destOrd="0" presId="urn:microsoft.com/office/officeart/2009/3/layout/StepUpProcess"/>
    <dgm:cxn modelId="{2BC7222C-5B35-4C16-83F6-4901FDE8A47F}" srcId="{6DAA4C2E-542F-4AD8-98EC-C5036CD5C800}" destId="{0BC15D2D-07AD-4B3B-89CD-EF68A0474CD3}" srcOrd="4" destOrd="0" parTransId="{0B80868F-C15D-4DD5-9722-00DB48600D77}" sibTransId="{70487843-45CB-4FBB-AC7A-C1029503ABD0}"/>
    <dgm:cxn modelId="{C3339551-284A-4221-9897-C4F5F8FB79A2}" type="presOf" srcId="{0BC15D2D-07AD-4B3B-89CD-EF68A0474CD3}" destId="{1943E4D1-AD81-4C0A-94D8-58977068879E}" srcOrd="0" destOrd="0" presId="urn:microsoft.com/office/officeart/2009/3/layout/StepUpProcess"/>
    <dgm:cxn modelId="{BC043F73-2CE8-4411-81CF-90DD893FB7A4}" srcId="{6DAA4C2E-542F-4AD8-98EC-C5036CD5C800}" destId="{1614966F-33D7-4D60-A22B-0350D8C173B3}" srcOrd="2" destOrd="0" parTransId="{1D0C2635-C92B-459E-9BD1-1168E11E181B}" sibTransId="{B443BEC1-1B7E-4D34-8AB8-8D2524316963}"/>
    <dgm:cxn modelId="{E99CA275-485A-4BF0-8357-094F3E7AC615}" type="presOf" srcId="{6DAA4C2E-542F-4AD8-98EC-C5036CD5C800}" destId="{39DC4C0A-613F-4E7E-9FC1-CBF44BA3FADA}" srcOrd="0" destOrd="0" presId="urn:microsoft.com/office/officeart/2009/3/layout/StepUpProcess"/>
    <dgm:cxn modelId="{ECA2407C-409C-4588-B2D5-E6279AA65B58}" srcId="{6DAA4C2E-542F-4AD8-98EC-C5036CD5C800}" destId="{A3B11F1C-8FEB-4F91-96E3-A1F77D7DE7B4}" srcOrd="1" destOrd="0" parTransId="{4387DEF2-E5BA-45A4-B7B9-4129EAAA950A}" sibTransId="{C625A27A-AAF7-4D89-9F8B-5A66A13D763D}"/>
    <dgm:cxn modelId="{0720CCA4-A004-48D5-A5BA-C5931F4A46A8}" type="presOf" srcId="{1614966F-33D7-4D60-A22B-0350D8C173B3}" destId="{4C45416B-6385-4CFE-B5C7-42FAC68C31B0}" srcOrd="0" destOrd="0" presId="urn:microsoft.com/office/officeart/2009/3/layout/StepUpProcess"/>
    <dgm:cxn modelId="{BA6AB3AD-EC18-4ADA-93C3-D2E40B4DEBF5}" type="presOf" srcId="{590E6CBF-70C5-4AAF-8130-027618B4E00B}" destId="{DFB920BF-67B2-4B20-AF44-B0112BA2B9C5}" srcOrd="0" destOrd="0" presId="urn:microsoft.com/office/officeart/2009/3/layout/StepUpProcess"/>
    <dgm:cxn modelId="{5A77CAD6-E88A-45A9-9377-10372BF909AD}" srcId="{6DAA4C2E-542F-4AD8-98EC-C5036CD5C800}" destId="{A7869C77-2F33-417B-99BD-3C06B8452700}" srcOrd="3" destOrd="0" parTransId="{84200C5B-F80C-4F02-A5EA-6C3B614782E6}" sibTransId="{0FCD6723-DBA6-46A7-A7D2-F1C54965CD9D}"/>
    <dgm:cxn modelId="{5BECB6D7-6175-464C-8FE8-11AD1DE7B7BB}" srcId="{6DAA4C2E-542F-4AD8-98EC-C5036CD5C800}" destId="{590E6CBF-70C5-4AAF-8130-027618B4E00B}" srcOrd="0" destOrd="0" parTransId="{2CDD2CBB-5C71-40DB-99DB-9D16DC295BFB}" sibTransId="{87BCAD28-308B-44C5-A693-70E620C49028}"/>
    <dgm:cxn modelId="{733074E4-C2B3-465A-9DAD-C017A5467B20}" type="presOf" srcId="{A7869C77-2F33-417B-99BD-3C06B8452700}" destId="{63A8E47C-91B7-4317-AF88-53ED4EDA1986}" srcOrd="0" destOrd="0" presId="urn:microsoft.com/office/officeart/2009/3/layout/StepUpProcess"/>
    <dgm:cxn modelId="{0520B80B-134B-454B-B688-8A594759D74E}" type="presParOf" srcId="{39DC4C0A-613F-4E7E-9FC1-CBF44BA3FADA}" destId="{299E6CFC-33CB-49E1-834A-2D14A71B3EAC}" srcOrd="0" destOrd="0" presId="urn:microsoft.com/office/officeart/2009/3/layout/StepUpProcess"/>
    <dgm:cxn modelId="{A67C544C-A6F9-46A0-9210-9F1B4F8006E0}" type="presParOf" srcId="{299E6CFC-33CB-49E1-834A-2D14A71B3EAC}" destId="{CB40A005-7C61-4D6E-9560-8EB1C1D93D08}" srcOrd="0" destOrd="0" presId="urn:microsoft.com/office/officeart/2009/3/layout/StepUpProcess"/>
    <dgm:cxn modelId="{8D9FA340-28F2-4E44-8483-C9EE0414F234}" type="presParOf" srcId="{299E6CFC-33CB-49E1-834A-2D14A71B3EAC}" destId="{DFB920BF-67B2-4B20-AF44-B0112BA2B9C5}" srcOrd="1" destOrd="0" presId="urn:microsoft.com/office/officeart/2009/3/layout/StepUpProcess"/>
    <dgm:cxn modelId="{C53EECAC-95B7-43F2-8CDE-F9193331B541}" type="presParOf" srcId="{299E6CFC-33CB-49E1-834A-2D14A71B3EAC}" destId="{111F197B-3386-4B34-80F5-9BB815829521}" srcOrd="2" destOrd="0" presId="urn:microsoft.com/office/officeart/2009/3/layout/StepUpProcess"/>
    <dgm:cxn modelId="{32B59C1B-26FC-4232-8B52-9C795DBA9A28}" type="presParOf" srcId="{39DC4C0A-613F-4E7E-9FC1-CBF44BA3FADA}" destId="{B1238C24-73C5-48F6-83EA-175524613487}" srcOrd="1" destOrd="0" presId="urn:microsoft.com/office/officeart/2009/3/layout/StepUpProcess"/>
    <dgm:cxn modelId="{215EBE39-4B33-49C5-9CB9-62351D8AE42C}" type="presParOf" srcId="{B1238C24-73C5-48F6-83EA-175524613487}" destId="{F4C5AC57-7FF8-4F7B-9C88-F163D183FE0E}" srcOrd="0" destOrd="0" presId="urn:microsoft.com/office/officeart/2009/3/layout/StepUpProcess"/>
    <dgm:cxn modelId="{8CA60385-A454-4262-B9AF-2490A8AAFCA4}" type="presParOf" srcId="{39DC4C0A-613F-4E7E-9FC1-CBF44BA3FADA}" destId="{5428133A-2E03-43E7-85B9-8175846A7210}" srcOrd="2" destOrd="0" presId="urn:microsoft.com/office/officeart/2009/3/layout/StepUpProcess"/>
    <dgm:cxn modelId="{DD90CBF6-40F0-4643-8DF6-314116BCB35A}" type="presParOf" srcId="{5428133A-2E03-43E7-85B9-8175846A7210}" destId="{933A2DFF-75BA-45F8-9385-240EF0D99643}" srcOrd="0" destOrd="0" presId="urn:microsoft.com/office/officeart/2009/3/layout/StepUpProcess"/>
    <dgm:cxn modelId="{50CD4D50-0D0C-44F8-8DEC-CBA3B0AB2E3E}" type="presParOf" srcId="{5428133A-2E03-43E7-85B9-8175846A7210}" destId="{E7837FC6-5599-404C-968E-BE2A6333142F}" srcOrd="1" destOrd="0" presId="urn:microsoft.com/office/officeart/2009/3/layout/StepUpProcess"/>
    <dgm:cxn modelId="{70C0B5E4-9F7C-4D22-AA49-A9F1BA32E36E}" type="presParOf" srcId="{5428133A-2E03-43E7-85B9-8175846A7210}" destId="{35191D41-7009-48CB-8C82-5048F6856F83}" srcOrd="2" destOrd="0" presId="urn:microsoft.com/office/officeart/2009/3/layout/StepUpProcess"/>
    <dgm:cxn modelId="{5D90E9A4-014D-46E4-BFFA-7D459FE0B1A3}" type="presParOf" srcId="{39DC4C0A-613F-4E7E-9FC1-CBF44BA3FADA}" destId="{3B3C83E8-4997-4A44-A50A-B71FC9672D54}" srcOrd="3" destOrd="0" presId="urn:microsoft.com/office/officeart/2009/3/layout/StepUpProcess"/>
    <dgm:cxn modelId="{E528FDB6-8CE4-428A-9D2F-269F858C6377}" type="presParOf" srcId="{3B3C83E8-4997-4A44-A50A-B71FC9672D54}" destId="{0B27BDFF-6775-4AA8-8010-4886644A82E6}" srcOrd="0" destOrd="0" presId="urn:microsoft.com/office/officeart/2009/3/layout/StepUpProcess"/>
    <dgm:cxn modelId="{A2321C87-429D-4B5A-91AD-0F1DA8A1BBE5}" type="presParOf" srcId="{39DC4C0A-613F-4E7E-9FC1-CBF44BA3FADA}" destId="{D5D91909-8A9D-4002-BA1D-3D0956332C4B}" srcOrd="4" destOrd="0" presId="urn:microsoft.com/office/officeart/2009/3/layout/StepUpProcess"/>
    <dgm:cxn modelId="{F7B073BC-6B20-453A-8A28-33FD59264AFE}" type="presParOf" srcId="{D5D91909-8A9D-4002-BA1D-3D0956332C4B}" destId="{1089FD42-AB09-471F-AF2B-E0462F3A6EFF}" srcOrd="0" destOrd="0" presId="urn:microsoft.com/office/officeart/2009/3/layout/StepUpProcess"/>
    <dgm:cxn modelId="{E67A2CFC-D517-4243-9727-A0B607A30D64}" type="presParOf" srcId="{D5D91909-8A9D-4002-BA1D-3D0956332C4B}" destId="{4C45416B-6385-4CFE-B5C7-42FAC68C31B0}" srcOrd="1" destOrd="0" presId="urn:microsoft.com/office/officeart/2009/3/layout/StepUpProcess"/>
    <dgm:cxn modelId="{1977E079-1585-4CB6-AF6C-8866EB6EC963}" type="presParOf" srcId="{D5D91909-8A9D-4002-BA1D-3D0956332C4B}" destId="{E05826F4-1D93-4F4D-977C-AA69552633D6}" srcOrd="2" destOrd="0" presId="urn:microsoft.com/office/officeart/2009/3/layout/StepUpProcess"/>
    <dgm:cxn modelId="{3756A97B-8755-45D1-8B3D-F384266469B9}" type="presParOf" srcId="{39DC4C0A-613F-4E7E-9FC1-CBF44BA3FADA}" destId="{B9DAF09C-0041-4F63-BBEF-22F70680A03E}" srcOrd="5" destOrd="0" presId="urn:microsoft.com/office/officeart/2009/3/layout/StepUpProcess"/>
    <dgm:cxn modelId="{674FD51A-416B-4CC4-942A-9C0A7F3CEC6C}" type="presParOf" srcId="{B9DAF09C-0041-4F63-BBEF-22F70680A03E}" destId="{0D2EBE8C-8C75-48EF-AD20-7D39DB42BE1F}" srcOrd="0" destOrd="0" presId="urn:microsoft.com/office/officeart/2009/3/layout/StepUpProcess"/>
    <dgm:cxn modelId="{2D2FA515-4626-412D-B649-7142815AD015}" type="presParOf" srcId="{39DC4C0A-613F-4E7E-9FC1-CBF44BA3FADA}" destId="{127473AA-F6E1-4C6C-AEF6-F060BA4DDFE6}" srcOrd="6" destOrd="0" presId="urn:microsoft.com/office/officeart/2009/3/layout/StepUpProcess"/>
    <dgm:cxn modelId="{B0773C74-1BF2-4129-943A-67E817A3BFFE}" type="presParOf" srcId="{127473AA-F6E1-4C6C-AEF6-F060BA4DDFE6}" destId="{D5699876-F624-4D45-B7CC-7DE8E0155572}" srcOrd="0" destOrd="0" presId="urn:microsoft.com/office/officeart/2009/3/layout/StepUpProcess"/>
    <dgm:cxn modelId="{04B238F7-D0E3-4280-B302-E6405BF0EBCA}" type="presParOf" srcId="{127473AA-F6E1-4C6C-AEF6-F060BA4DDFE6}" destId="{63A8E47C-91B7-4317-AF88-53ED4EDA1986}" srcOrd="1" destOrd="0" presId="urn:microsoft.com/office/officeart/2009/3/layout/StepUpProcess"/>
    <dgm:cxn modelId="{7C0068E0-EE4A-43B6-9333-242BC6010E42}" type="presParOf" srcId="{127473AA-F6E1-4C6C-AEF6-F060BA4DDFE6}" destId="{01C3C134-D93D-4EBD-ACBD-D956334F778F}" srcOrd="2" destOrd="0" presId="urn:microsoft.com/office/officeart/2009/3/layout/StepUpProcess"/>
    <dgm:cxn modelId="{2125DB16-FD79-4D4C-88B1-B15BFC0B14E7}" type="presParOf" srcId="{39DC4C0A-613F-4E7E-9FC1-CBF44BA3FADA}" destId="{EDB193AB-0C6F-4871-8BDA-29EE0490DB19}" srcOrd="7" destOrd="0" presId="urn:microsoft.com/office/officeart/2009/3/layout/StepUpProcess"/>
    <dgm:cxn modelId="{D9F325B0-9830-4DF0-A8CF-7C70B1C9F9B5}" type="presParOf" srcId="{EDB193AB-0C6F-4871-8BDA-29EE0490DB19}" destId="{6030914E-B804-4DC6-8F86-8F0471A28AB7}" srcOrd="0" destOrd="0" presId="urn:microsoft.com/office/officeart/2009/3/layout/StepUpProcess"/>
    <dgm:cxn modelId="{12291B1A-F5C7-4ED8-A4C1-B22CA4A78F6A}" type="presParOf" srcId="{39DC4C0A-613F-4E7E-9FC1-CBF44BA3FADA}" destId="{8AA3B19B-D60B-40F4-A319-90D5FE505254}" srcOrd="8" destOrd="0" presId="urn:microsoft.com/office/officeart/2009/3/layout/StepUpProcess"/>
    <dgm:cxn modelId="{F92E220D-C4C0-41B0-955E-9BCA4ED85DAB}" type="presParOf" srcId="{8AA3B19B-D60B-40F4-A319-90D5FE505254}" destId="{7B837C89-22FC-4D45-974A-622A9A36B1C7}" srcOrd="0" destOrd="0" presId="urn:microsoft.com/office/officeart/2009/3/layout/StepUpProcess"/>
    <dgm:cxn modelId="{90C56B2A-7A0D-446D-8DA1-BD79122FB66C}" type="presParOf" srcId="{8AA3B19B-D60B-40F4-A319-90D5FE505254}" destId="{1943E4D1-AD81-4C0A-94D8-58977068879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E9B036-46F7-4739-96AB-52EF16B8F3FA}"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s-ES"/>
        </a:p>
      </dgm:t>
    </dgm:pt>
    <dgm:pt modelId="{C71FF13C-0180-475A-879E-B32134F8F0D4}">
      <dgm:prSet/>
      <dgm:spPr/>
      <dgm:t>
        <a:bodyPr/>
        <a:lstStyle/>
        <a:p>
          <a:r>
            <a:rPr lang="es-ES" dirty="0"/>
            <a:t>Análisis a fondo del contexto internacional desde una mirada de derechos</a:t>
          </a:r>
        </a:p>
      </dgm:t>
    </dgm:pt>
    <dgm:pt modelId="{320F688B-0CDB-4AC2-8AB8-5A98551497D8}" type="parTrans" cxnId="{CFC0B78E-6B44-42A2-BFA0-C53554B8356C}">
      <dgm:prSet/>
      <dgm:spPr/>
      <dgm:t>
        <a:bodyPr/>
        <a:lstStyle/>
        <a:p>
          <a:endParaRPr lang="es-ES"/>
        </a:p>
      </dgm:t>
    </dgm:pt>
    <dgm:pt modelId="{E2CEEB09-1FE0-48FD-BAA3-C5D9DE543C57}" type="sibTrans" cxnId="{CFC0B78E-6B44-42A2-BFA0-C53554B8356C}">
      <dgm:prSet/>
      <dgm:spPr/>
      <dgm:t>
        <a:bodyPr/>
        <a:lstStyle/>
        <a:p>
          <a:endParaRPr lang="es-ES"/>
        </a:p>
      </dgm:t>
    </dgm:pt>
    <dgm:pt modelId="{CB01B4A3-8B18-4FCE-9B74-9838CAB5524E}">
      <dgm:prSet/>
      <dgm:spPr/>
      <dgm:t>
        <a:bodyPr/>
        <a:lstStyle/>
        <a:p>
          <a:r>
            <a:rPr lang="es-ES" dirty="0"/>
            <a:t>Valoración de la evolución del EBDH en general y su aplicación en la cooperación y la AH. Un cierto balance</a:t>
          </a:r>
        </a:p>
      </dgm:t>
    </dgm:pt>
    <dgm:pt modelId="{6CE08583-0F70-4717-B145-C0FA03FB4297}" type="parTrans" cxnId="{843C202E-D4C0-4A6E-97CB-F1F9083EBE19}">
      <dgm:prSet/>
      <dgm:spPr/>
      <dgm:t>
        <a:bodyPr/>
        <a:lstStyle/>
        <a:p>
          <a:endParaRPr lang="es-ES"/>
        </a:p>
      </dgm:t>
    </dgm:pt>
    <dgm:pt modelId="{73AB296A-3676-40BB-915D-BEB5BF4736A6}" type="sibTrans" cxnId="{843C202E-D4C0-4A6E-97CB-F1F9083EBE19}">
      <dgm:prSet/>
      <dgm:spPr/>
      <dgm:t>
        <a:bodyPr/>
        <a:lstStyle/>
        <a:p>
          <a:endParaRPr lang="es-ES"/>
        </a:p>
      </dgm:t>
    </dgm:pt>
    <dgm:pt modelId="{CEC15399-5308-49DA-A3CC-7C9D24E31660}">
      <dgm:prSet/>
      <dgm:spPr/>
      <dgm:t>
        <a:bodyPr/>
        <a:lstStyle/>
        <a:p>
          <a:r>
            <a:rPr lang="es-ES" dirty="0"/>
            <a:t>Valoración similar de los enfoques de protección: similitudes, énfasis, tendencias…</a:t>
          </a:r>
        </a:p>
      </dgm:t>
    </dgm:pt>
    <dgm:pt modelId="{13E0EF6D-9097-4B90-8878-5AB550F79FD3}" type="parTrans" cxnId="{7B19C32D-90C2-46DC-AEA1-F5C05F7CCBB0}">
      <dgm:prSet/>
      <dgm:spPr/>
      <dgm:t>
        <a:bodyPr/>
        <a:lstStyle/>
        <a:p>
          <a:endParaRPr lang="es-ES"/>
        </a:p>
      </dgm:t>
    </dgm:pt>
    <dgm:pt modelId="{530867EA-F584-4BA2-9D27-1B9F120DEFCF}" type="sibTrans" cxnId="{7B19C32D-90C2-46DC-AEA1-F5C05F7CCBB0}">
      <dgm:prSet/>
      <dgm:spPr/>
      <dgm:t>
        <a:bodyPr/>
        <a:lstStyle/>
        <a:p>
          <a:endParaRPr lang="es-ES"/>
        </a:p>
      </dgm:t>
    </dgm:pt>
    <dgm:pt modelId="{B2E20BBB-1450-4C31-BA48-512AABA239B3}">
      <dgm:prSet/>
      <dgm:spPr/>
      <dgm:t>
        <a:bodyPr/>
        <a:lstStyle/>
        <a:p>
          <a:r>
            <a:rPr lang="es-ES" dirty="0"/>
            <a:t>Análisis a fondo de los modos, estrategias, enfoques para incorporar la protección: propuestas prácticas</a:t>
          </a:r>
        </a:p>
      </dgm:t>
    </dgm:pt>
    <dgm:pt modelId="{72E33761-C622-4C72-8327-52C628D7E6DE}" type="parTrans" cxnId="{7ECE84BE-9423-4B63-A00F-A40E7E965D01}">
      <dgm:prSet/>
      <dgm:spPr/>
      <dgm:t>
        <a:bodyPr/>
        <a:lstStyle/>
        <a:p>
          <a:endParaRPr lang="es-ES"/>
        </a:p>
      </dgm:t>
    </dgm:pt>
    <dgm:pt modelId="{D84641C5-03EE-46DC-8D9F-33DD1CC6CFD6}" type="sibTrans" cxnId="{7ECE84BE-9423-4B63-A00F-A40E7E965D01}">
      <dgm:prSet/>
      <dgm:spPr/>
      <dgm:t>
        <a:bodyPr/>
        <a:lstStyle/>
        <a:p>
          <a:endParaRPr lang="es-ES"/>
        </a:p>
      </dgm:t>
    </dgm:pt>
    <dgm:pt modelId="{AE613CFB-22A4-4441-80B3-18B7D81E441C}">
      <dgm:prSet/>
      <dgm:spPr/>
      <dgm:t>
        <a:bodyPr/>
        <a:lstStyle/>
        <a:p>
          <a:r>
            <a:rPr lang="es-ES" dirty="0"/>
            <a:t>Aplicación por los diversos organismos de cooperación y AH: ONU, ONG, Cooperación Española, Cooperación descentralizada, Ayuntamiento de Madrid (proyectos financiados)</a:t>
          </a:r>
        </a:p>
      </dgm:t>
    </dgm:pt>
    <dgm:pt modelId="{E2FB8523-C4C4-46A4-AE22-5734A0B8B447}" type="parTrans" cxnId="{28797123-565C-4990-AD5A-7BCBECB5C917}">
      <dgm:prSet/>
      <dgm:spPr/>
      <dgm:t>
        <a:bodyPr/>
        <a:lstStyle/>
        <a:p>
          <a:endParaRPr lang="es-ES"/>
        </a:p>
      </dgm:t>
    </dgm:pt>
    <dgm:pt modelId="{36C3DF7C-5DDD-4152-9744-0D960F7D693A}" type="sibTrans" cxnId="{28797123-565C-4990-AD5A-7BCBECB5C917}">
      <dgm:prSet/>
      <dgm:spPr/>
      <dgm:t>
        <a:bodyPr/>
        <a:lstStyle/>
        <a:p>
          <a:endParaRPr lang="es-ES"/>
        </a:p>
      </dgm:t>
    </dgm:pt>
    <dgm:pt modelId="{B0BDDAC7-E30A-4BFE-975F-992A0C85965D}">
      <dgm:prSet/>
      <dgm:spPr/>
      <dgm:t>
        <a:bodyPr/>
        <a:lstStyle/>
        <a:p>
          <a:r>
            <a:rPr lang="es-ES" dirty="0"/>
            <a:t>Conclusiones y recomendaciones</a:t>
          </a:r>
        </a:p>
      </dgm:t>
    </dgm:pt>
    <dgm:pt modelId="{DA2E5A4D-9421-4FE1-AC04-7E9201ADF32B}" type="parTrans" cxnId="{50A60941-0457-474B-AAC2-3DD8EF76CD25}">
      <dgm:prSet/>
      <dgm:spPr/>
      <dgm:t>
        <a:bodyPr/>
        <a:lstStyle/>
        <a:p>
          <a:endParaRPr lang="es-ES"/>
        </a:p>
      </dgm:t>
    </dgm:pt>
    <dgm:pt modelId="{20D382A9-0F11-419C-A9FE-3251A8065B5E}" type="sibTrans" cxnId="{50A60941-0457-474B-AAC2-3DD8EF76CD25}">
      <dgm:prSet/>
      <dgm:spPr/>
      <dgm:t>
        <a:bodyPr/>
        <a:lstStyle/>
        <a:p>
          <a:endParaRPr lang="es-ES"/>
        </a:p>
      </dgm:t>
    </dgm:pt>
    <dgm:pt modelId="{104EAB2B-CC48-42F4-97D0-C106215C3FD0}" type="pres">
      <dgm:prSet presAssocID="{9CE9B036-46F7-4739-96AB-52EF16B8F3FA}" presName="vert0" presStyleCnt="0">
        <dgm:presLayoutVars>
          <dgm:dir/>
          <dgm:animOne val="branch"/>
          <dgm:animLvl val="lvl"/>
        </dgm:presLayoutVars>
      </dgm:prSet>
      <dgm:spPr/>
    </dgm:pt>
    <dgm:pt modelId="{3D516259-4554-4351-9DF2-4F356ACCB97D}" type="pres">
      <dgm:prSet presAssocID="{C71FF13C-0180-475A-879E-B32134F8F0D4}" presName="thickLine" presStyleLbl="alignNode1" presStyleIdx="0" presStyleCnt="6"/>
      <dgm:spPr/>
    </dgm:pt>
    <dgm:pt modelId="{19949B31-12BD-49AF-AFCA-4C7B1C133429}" type="pres">
      <dgm:prSet presAssocID="{C71FF13C-0180-475A-879E-B32134F8F0D4}" presName="horz1" presStyleCnt="0"/>
      <dgm:spPr/>
    </dgm:pt>
    <dgm:pt modelId="{6F141DCC-B12E-41DC-94A3-6E97F9E45338}" type="pres">
      <dgm:prSet presAssocID="{C71FF13C-0180-475A-879E-B32134F8F0D4}" presName="tx1" presStyleLbl="revTx" presStyleIdx="0" presStyleCnt="6"/>
      <dgm:spPr/>
    </dgm:pt>
    <dgm:pt modelId="{C2C12060-68B6-4CC6-B179-10AD2979EF3B}" type="pres">
      <dgm:prSet presAssocID="{C71FF13C-0180-475A-879E-B32134F8F0D4}" presName="vert1" presStyleCnt="0"/>
      <dgm:spPr/>
    </dgm:pt>
    <dgm:pt modelId="{0746E5CC-669E-43A9-B0B6-2AB6FE63B2FC}" type="pres">
      <dgm:prSet presAssocID="{CB01B4A3-8B18-4FCE-9B74-9838CAB5524E}" presName="thickLine" presStyleLbl="alignNode1" presStyleIdx="1" presStyleCnt="6"/>
      <dgm:spPr/>
    </dgm:pt>
    <dgm:pt modelId="{CA89D34E-06E9-47A2-8DF5-803E7FC31239}" type="pres">
      <dgm:prSet presAssocID="{CB01B4A3-8B18-4FCE-9B74-9838CAB5524E}" presName="horz1" presStyleCnt="0"/>
      <dgm:spPr/>
    </dgm:pt>
    <dgm:pt modelId="{9B866AA2-8311-471D-9EC5-8419A49F3FC7}" type="pres">
      <dgm:prSet presAssocID="{CB01B4A3-8B18-4FCE-9B74-9838CAB5524E}" presName="tx1" presStyleLbl="revTx" presStyleIdx="1" presStyleCnt="6"/>
      <dgm:spPr/>
    </dgm:pt>
    <dgm:pt modelId="{D5F89355-2827-4CF9-85DA-1EB913485C0A}" type="pres">
      <dgm:prSet presAssocID="{CB01B4A3-8B18-4FCE-9B74-9838CAB5524E}" presName="vert1" presStyleCnt="0"/>
      <dgm:spPr/>
    </dgm:pt>
    <dgm:pt modelId="{77621C40-B362-4C4F-ADE6-A990222845BA}" type="pres">
      <dgm:prSet presAssocID="{CEC15399-5308-49DA-A3CC-7C9D24E31660}" presName="thickLine" presStyleLbl="alignNode1" presStyleIdx="2" presStyleCnt="6"/>
      <dgm:spPr/>
    </dgm:pt>
    <dgm:pt modelId="{7571256A-6C36-4B5A-9A53-711EC1CA0FA7}" type="pres">
      <dgm:prSet presAssocID="{CEC15399-5308-49DA-A3CC-7C9D24E31660}" presName="horz1" presStyleCnt="0"/>
      <dgm:spPr/>
    </dgm:pt>
    <dgm:pt modelId="{A271688A-B5F4-482A-9148-857501DEA54B}" type="pres">
      <dgm:prSet presAssocID="{CEC15399-5308-49DA-A3CC-7C9D24E31660}" presName="tx1" presStyleLbl="revTx" presStyleIdx="2" presStyleCnt="6"/>
      <dgm:spPr/>
    </dgm:pt>
    <dgm:pt modelId="{1460285A-DBD0-4714-9F05-03E8C95EADFB}" type="pres">
      <dgm:prSet presAssocID="{CEC15399-5308-49DA-A3CC-7C9D24E31660}" presName="vert1" presStyleCnt="0"/>
      <dgm:spPr/>
    </dgm:pt>
    <dgm:pt modelId="{0E873FD2-C4E1-4538-B525-952726B844F3}" type="pres">
      <dgm:prSet presAssocID="{B2E20BBB-1450-4C31-BA48-512AABA239B3}" presName="thickLine" presStyleLbl="alignNode1" presStyleIdx="3" presStyleCnt="6"/>
      <dgm:spPr/>
    </dgm:pt>
    <dgm:pt modelId="{D3806F32-9D4F-446C-97A4-81C09F8F092C}" type="pres">
      <dgm:prSet presAssocID="{B2E20BBB-1450-4C31-BA48-512AABA239B3}" presName="horz1" presStyleCnt="0"/>
      <dgm:spPr/>
    </dgm:pt>
    <dgm:pt modelId="{C65980F3-4EB0-4643-A060-3C5D932DBF64}" type="pres">
      <dgm:prSet presAssocID="{B2E20BBB-1450-4C31-BA48-512AABA239B3}" presName="tx1" presStyleLbl="revTx" presStyleIdx="3" presStyleCnt="6"/>
      <dgm:spPr/>
    </dgm:pt>
    <dgm:pt modelId="{374E395E-09DF-4613-8AFB-74B7A7B583F9}" type="pres">
      <dgm:prSet presAssocID="{B2E20BBB-1450-4C31-BA48-512AABA239B3}" presName="vert1" presStyleCnt="0"/>
      <dgm:spPr/>
    </dgm:pt>
    <dgm:pt modelId="{687E1E44-E8D1-46CB-AD18-AC70A540CC99}" type="pres">
      <dgm:prSet presAssocID="{AE613CFB-22A4-4441-80B3-18B7D81E441C}" presName="thickLine" presStyleLbl="alignNode1" presStyleIdx="4" presStyleCnt="6"/>
      <dgm:spPr/>
    </dgm:pt>
    <dgm:pt modelId="{6DAC1FFA-591E-4852-8F78-FBFC52B71758}" type="pres">
      <dgm:prSet presAssocID="{AE613CFB-22A4-4441-80B3-18B7D81E441C}" presName="horz1" presStyleCnt="0"/>
      <dgm:spPr/>
    </dgm:pt>
    <dgm:pt modelId="{365C1DC8-1397-43F0-B64D-F82DF2D73AFF}" type="pres">
      <dgm:prSet presAssocID="{AE613CFB-22A4-4441-80B3-18B7D81E441C}" presName="tx1" presStyleLbl="revTx" presStyleIdx="4" presStyleCnt="6"/>
      <dgm:spPr/>
    </dgm:pt>
    <dgm:pt modelId="{2D09AC5C-6A84-4E67-BB7C-67A922684791}" type="pres">
      <dgm:prSet presAssocID="{AE613CFB-22A4-4441-80B3-18B7D81E441C}" presName="vert1" presStyleCnt="0"/>
      <dgm:spPr/>
    </dgm:pt>
    <dgm:pt modelId="{5EF2FBB8-9770-4991-9D75-167B6317A9D9}" type="pres">
      <dgm:prSet presAssocID="{B0BDDAC7-E30A-4BFE-975F-992A0C85965D}" presName="thickLine" presStyleLbl="alignNode1" presStyleIdx="5" presStyleCnt="6"/>
      <dgm:spPr/>
    </dgm:pt>
    <dgm:pt modelId="{DE704F34-727E-44CB-A95B-13B38C49E512}" type="pres">
      <dgm:prSet presAssocID="{B0BDDAC7-E30A-4BFE-975F-992A0C85965D}" presName="horz1" presStyleCnt="0"/>
      <dgm:spPr/>
    </dgm:pt>
    <dgm:pt modelId="{A43034BA-BCBD-4328-BE60-553F8B564FD6}" type="pres">
      <dgm:prSet presAssocID="{B0BDDAC7-E30A-4BFE-975F-992A0C85965D}" presName="tx1" presStyleLbl="revTx" presStyleIdx="5" presStyleCnt="6"/>
      <dgm:spPr/>
    </dgm:pt>
    <dgm:pt modelId="{D5FBCA81-D68A-4C08-B66D-B76BD7ADC669}" type="pres">
      <dgm:prSet presAssocID="{B0BDDAC7-E30A-4BFE-975F-992A0C85965D}" presName="vert1" presStyleCnt="0"/>
      <dgm:spPr/>
    </dgm:pt>
  </dgm:ptLst>
  <dgm:cxnLst>
    <dgm:cxn modelId="{D1A4B307-0369-4686-8D8E-DAFC50DC4916}" type="presOf" srcId="{B0BDDAC7-E30A-4BFE-975F-992A0C85965D}" destId="{A43034BA-BCBD-4328-BE60-553F8B564FD6}" srcOrd="0" destOrd="0" presId="urn:microsoft.com/office/officeart/2008/layout/LinedList"/>
    <dgm:cxn modelId="{7F79B315-48E4-409D-9187-7681CD4F7374}" type="presOf" srcId="{CB01B4A3-8B18-4FCE-9B74-9838CAB5524E}" destId="{9B866AA2-8311-471D-9EC5-8419A49F3FC7}" srcOrd="0" destOrd="0" presId="urn:microsoft.com/office/officeart/2008/layout/LinedList"/>
    <dgm:cxn modelId="{28797123-565C-4990-AD5A-7BCBECB5C917}" srcId="{9CE9B036-46F7-4739-96AB-52EF16B8F3FA}" destId="{AE613CFB-22A4-4441-80B3-18B7D81E441C}" srcOrd="4" destOrd="0" parTransId="{E2FB8523-C4C4-46A4-AE22-5734A0B8B447}" sibTransId="{36C3DF7C-5DDD-4152-9744-0D960F7D693A}"/>
    <dgm:cxn modelId="{7B19C32D-90C2-46DC-AEA1-F5C05F7CCBB0}" srcId="{9CE9B036-46F7-4739-96AB-52EF16B8F3FA}" destId="{CEC15399-5308-49DA-A3CC-7C9D24E31660}" srcOrd="2" destOrd="0" parTransId="{13E0EF6D-9097-4B90-8878-5AB550F79FD3}" sibTransId="{530867EA-F584-4BA2-9D27-1B9F120DEFCF}"/>
    <dgm:cxn modelId="{843C202E-D4C0-4A6E-97CB-F1F9083EBE19}" srcId="{9CE9B036-46F7-4739-96AB-52EF16B8F3FA}" destId="{CB01B4A3-8B18-4FCE-9B74-9838CAB5524E}" srcOrd="1" destOrd="0" parTransId="{6CE08583-0F70-4717-B145-C0FA03FB4297}" sibTransId="{73AB296A-3676-40BB-915D-BEB5BF4736A6}"/>
    <dgm:cxn modelId="{50A60941-0457-474B-AAC2-3DD8EF76CD25}" srcId="{9CE9B036-46F7-4739-96AB-52EF16B8F3FA}" destId="{B0BDDAC7-E30A-4BFE-975F-992A0C85965D}" srcOrd="5" destOrd="0" parTransId="{DA2E5A4D-9421-4FE1-AC04-7E9201ADF32B}" sibTransId="{20D382A9-0F11-419C-A9FE-3251A8065B5E}"/>
    <dgm:cxn modelId="{83A8DA42-763D-4BCD-A4CE-BA0D52D70F81}" type="presOf" srcId="{9CE9B036-46F7-4739-96AB-52EF16B8F3FA}" destId="{104EAB2B-CC48-42F4-97D0-C106215C3FD0}" srcOrd="0" destOrd="0" presId="urn:microsoft.com/office/officeart/2008/layout/LinedList"/>
    <dgm:cxn modelId="{DF375176-534C-4FD2-B9C6-4560B1EE4F4C}" type="presOf" srcId="{AE613CFB-22A4-4441-80B3-18B7D81E441C}" destId="{365C1DC8-1397-43F0-B64D-F82DF2D73AFF}" srcOrd="0" destOrd="0" presId="urn:microsoft.com/office/officeart/2008/layout/LinedList"/>
    <dgm:cxn modelId="{9FE9EA7D-3A98-4232-9DE6-B6C43D4E06DF}" type="presOf" srcId="{B2E20BBB-1450-4C31-BA48-512AABA239B3}" destId="{C65980F3-4EB0-4643-A060-3C5D932DBF64}" srcOrd="0" destOrd="0" presId="urn:microsoft.com/office/officeart/2008/layout/LinedList"/>
    <dgm:cxn modelId="{44F32884-FB7A-4DC0-8172-57A72ADB60A1}" type="presOf" srcId="{C71FF13C-0180-475A-879E-B32134F8F0D4}" destId="{6F141DCC-B12E-41DC-94A3-6E97F9E45338}" srcOrd="0" destOrd="0" presId="urn:microsoft.com/office/officeart/2008/layout/LinedList"/>
    <dgm:cxn modelId="{CFC0B78E-6B44-42A2-BFA0-C53554B8356C}" srcId="{9CE9B036-46F7-4739-96AB-52EF16B8F3FA}" destId="{C71FF13C-0180-475A-879E-B32134F8F0D4}" srcOrd="0" destOrd="0" parTransId="{320F688B-0CDB-4AC2-8AB8-5A98551497D8}" sibTransId="{E2CEEB09-1FE0-48FD-BAA3-C5D9DE543C57}"/>
    <dgm:cxn modelId="{7ECE84BE-9423-4B63-A00F-A40E7E965D01}" srcId="{9CE9B036-46F7-4739-96AB-52EF16B8F3FA}" destId="{B2E20BBB-1450-4C31-BA48-512AABA239B3}" srcOrd="3" destOrd="0" parTransId="{72E33761-C622-4C72-8327-52C628D7E6DE}" sibTransId="{D84641C5-03EE-46DC-8D9F-33DD1CC6CFD6}"/>
    <dgm:cxn modelId="{EC6452D5-FAD8-4703-B4CD-17BEC24E7F8B}" type="presOf" srcId="{CEC15399-5308-49DA-A3CC-7C9D24E31660}" destId="{A271688A-B5F4-482A-9148-857501DEA54B}" srcOrd="0" destOrd="0" presId="urn:microsoft.com/office/officeart/2008/layout/LinedList"/>
    <dgm:cxn modelId="{FCAEBB0D-A09D-425B-B868-2C081C857695}" type="presParOf" srcId="{104EAB2B-CC48-42F4-97D0-C106215C3FD0}" destId="{3D516259-4554-4351-9DF2-4F356ACCB97D}" srcOrd="0" destOrd="0" presId="urn:microsoft.com/office/officeart/2008/layout/LinedList"/>
    <dgm:cxn modelId="{0389F11F-1E87-4034-A734-66419328C08F}" type="presParOf" srcId="{104EAB2B-CC48-42F4-97D0-C106215C3FD0}" destId="{19949B31-12BD-49AF-AFCA-4C7B1C133429}" srcOrd="1" destOrd="0" presId="urn:microsoft.com/office/officeart/2008/layout/LinedList"/>
    <dgm:cxn modelId="{F30B0E29-4253-4F20-8F3D-C6DBD8A042A2}" type="presParOf" srcId="{19949B31-12BD-49AF-AFCA-4C7B1C133429}" destId="{6F141DCC-B12E-41DC-94A3-6E97F9E45338}" srcOrd="0" destOrd="0" presId="urn:microsoft.com/office/officeart/2008/layout/LinedList"/>
    <dgm:cxn modelId="{4652B266-868C-4F23-A3F9-49A3F78A746F}" type="presParOf" srcId="{19949B31-12BD-49AF-AFCA-4C7B1C133429}" destId="{C2C12060-68B6-4CC6-B179-10AD2979EF3B}" srcOrd="1" destOrd="0" presId="urn:microsoft.com/office/officeart/2008/layout/LinedList"/>
    <dgm:cxn modelId="{8ED034C9-94EA-4BD4-AAE6-87C0C44CC35C}" type="presParOf" srcId="{104EAB2B-CC48-42F4-97D0-C106215C3FD0}" destId="{0746E5CC-669E-43A9-B0B6-2AB6FE63B2FC}" srcOrd="2" destOrd="0" presId="urn:microsoft.com/office/officeart/2008/layout/LinedList"/>
    <dgm:cxn modelId="{DC333147-E270-499E-9C77-6155FFC602F3}" type="presParOf" srcId="{104EAB2B-CC48-42F4-97D0-C106215C3FD0}" destId="{CA89D34E-06E9-47A2-8DF5-803E7FC31239}" srcOrd="3" destOrd="0" presId="urn:microsoft.com/office/officeart/2008/layout/LinedList"/>
    <dgm:cxn modelId="{0BAC6743-0B43-4088-8276-2172075D3686}" type="presParOf" srcId="{CA89D34E-06E9-47A2-8DF5-803E7FC31239}" destId="{9B866AA2-8311-471D-9EC5-8419A49F3FC7}" srcOrd="0" destOrd="0" presId="urn:microsoft.com/office/officeart/2008/layout/LinedList"/>
    <dgm:cxn modelId="{495AAB7C-BBC8-4364-BF19-1B26DEF0F71A}" type="presParOf" srcId="{CA89D34E-06E9-47A2-8DF5-803E7FC31239}" destId="{D5F89355-2827-4CF9-85DA-1EB913485C0A}" srcOrd="1" destOrd="0" presId="urn:microsoft.com/office/officeart/2008/layout/LinedList"/>
    <dgm:cxn modelId="{6DF90BDD-9429-4574-9184-35746D600C40}" type="presParOf" srcId="{104EAB2B-CC48-42F4-97D0-C106215C3FD0}" destId="{77621C40-B362-4C4F-ADE6-A990222845BA}" srcOrd="4" destOrd="0" presId="urn:microsoft.com/office/officeart/2008/layout/LinedList"/>
    <dgm:cxn modelId="{DC7A2C8D-E7DF-40D2-A480-4C2530BFE654}" type="presParOf" srcId="{104EAB2B-CC48-42F4-97D0-C106215C3FD0}" destId="{7571256A-6C36-4B5A-9A53-711EC1CA0FA7}" srcOrd="5" destOrd="0" presId="urn:microsoft.com/office/officeart/2008/layout/LinedList"/>
    <dgm:cxn modelId="{2A0CF8B6-52B6-4865-84AC-55132EA19085}" type="presParOf" srcId="{7571256A-6C36-4B5A-9A53-711EC1CA0FA7}" destId="{A271688A-B5F4-482A-9148-857501DEA54B}" srcOrd="0" destOrd="0" presId="urn:microsoft.com/office/officeart/2008/layout/LinedList"/>
    <dgm:cxn modelId="{EDF20574-3275-49F0-B5EC-071B7A44201E}" type="presParOf" srcId="{7571256A-6C36-4B5A-9A53-711EC1CA0FA7}" destId="{1460285A-DBD0-4714-9F05-03E8C95EADFB}" srcOrd="1" destOrd="0" presId="urn:microsoft.com/office/officeart/2008/layout/LinedList"/>
    <dgm:cxn modelId="{C8FAE129-876F-467B-A50F-2695E17B60CC}" type="presParOf" srcId="{104EAB2B-CC48-42F4-97D0-C106215C3FD0}" destId="{0E873FD2-C4E1-4538-B525-952726B844F3}" srcOrd="6" destOrd="0" presId="urn:microsoft.com/office/officeart/2008/layout/LinedList"/>
    <dgm:cxn modelId="{B92F91B8-D92A-4B56-A1B7-5736190668B8}" type="presParOf" srcId="{104EAB2B-CC48-42F4-97D0-C106215C3FD0}" destId="{D3806F32-9D4F-446C-97A4-81C09F8F092C}" srcOrd="7" destOrd="0" presId="urn:microsoft.com/office/officeart/2008/layout/LinedList"/>
    <dgm:cxn modelId="{4246EE1F-CA9D-48FC-B615-187F9F865D71}" type="presParOf" srcId="{D3806F32-9D4F-446C-97A4-81C09F8F092C}" destId="{C65980F3-4EB0-4643-A060-3C5D932DBF64}" srcOrd="0" destOrd="0" presId="urn:microsoft.com/office/officeart/2008/layout/LinedList"/>
    <dgm:cxn modelId="{3643A523-2ECE-4AA0-8A23-95C4F5C009DA}" type="presParOf" srcId="{D3806F32-9D4F-446C-97A4-81C09F8F092C}" destId="{374E395E-09DF-4613-8AFB-74B7A7B583F9}" srcOrd="1" destOrd="0" presId="urn:microsoft.com/office/officeart/2008/layout/LinedList"/>
    <dgm:cxn modelId="{E3E1ED7F-288C-4468-B337-B07BF03A1F44}" type="presParOf" srcId="{104EAB2B-CC48-42F4-97D0-C106215C3FD0}" destId="{687E1E44-E8D1-46CB-AD18-AC70A540CC99}" srcOrd="8" destOrd="0" presId="urn:microsoft.com/office/officeart/2008/layout/LinedList"/>
    <dgm:cxn modelId="{436442D9-66DC-4157-AAB6-E6E5FD8B00F1}" type="presParOf" srcId="{104EAB2B-CC48-42F4-97D0-C106215C3FD0}" destId="{6DAC1FFA-591E-4852-8F78-FBFC52B71758}" srcOrd="9" destOrd="0" presId="urn:microsoft.com/office/officeart/2008/layout/LinedList"/>
    <dgm:cxn modelId="{E00F97F6-9BDF-487F-81FB-9625707DFB0B}" type="presParOf" srcId="{6DAC1FFA-591E-4852-8F78-FBFC52B71758}" destId="{365C1DC8-1397-43F0-B64D-F82DF2D73AFF}" srcOrd="0" destOrd="0" presId="urn:microsoft.com/office/officeart/2008/layout/LinedList"/>
    <dgm:cxn modelId="{AEFDBF51-CEA2-49AA-B680-52BB92755579}" type="presParOf" srcId="{6DAC1FFA-591E-4852-8F78-FBFC52B71758}" destId="{2D09AC5C-6A84-4E67-BB7C-67A922684791}" srcOrd="1" destOrd="0" presId="urn:microsoft.com/office/officeart/2008/layout/LinedList"/>
    <dgm:cxn modelId="{AA685A54-09ED-4C63-8FB9-80B6C08BF7B6}" type="presParOf" srcId="{104EAB2B-CC48-42F4-97D0-C106215C3FD0}" destId="{5EF2FBB8-9770-4991-9D75-167B6317A9D9}" srcOrd="10" destOrd="0" presId="urn:microsoft.com/office/officeart/2008/layout/LinedList"/>
    <dgm:cxn modelId="{0AD8B3B9-CB66-405D-B7B0-1DAD8A9D4706}" type="presParOf" srcId="{104EAB2B-CC48-42F4-97D0-C106215C3FD0}" destId="{DE704F34-727E-44CB-A95B-13B38C49E512}" srcOrd="11" destOrd="0" presId="urn:microsoft.com/office/officeart/2008/layout/LinedList"/>
    <dgm:cxn modelId="{5A89E967-031F-4CC1-A8E2-10DCEFBA1359}" type="presParOf" srcId="{DE704F34-727E-44CB-A95B-13B38C49E512}" destId="{A43034BA-BCBD-4328-BE60-553F8B564FD6}" srcOrd="0" destOrd="0" presId="urn:microsoft.com/office/officeart/2008/layout/LinedList"/>
    <dgm:cxn modelId="{539CE6C2-8398-4EB9-B101-94B9372CAE4B}" type="presParOf" srcId="{DE704F34-727E-44CB-A95B-13B38C49E512}" destId="{D5FBCA81-D68A-4C08-B66D-B76BD7ADC6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9945DA-A4A4-4C1F-AC55-D3B6381DD61D}" type="doc">
      <dgm:prSet loTypeId="urn:microsoft.com/office/officeart/2005/8/layout/vList5" loCatId="list" qsTypeId="urn:microsoft.com/office/officeart/2005/8/quickstyle/simple2" qsCatId="simple" csTypeId="urn:microsoft.com/office/officeart/2005/8/colors/accent6_4" csCatId="accent6" phldr="1"/>
      <dgm:spPr/>
      <dgm:t>
        <a:bodyPr/>
        <a:lstStyle/>
        <a:p>
          <a:endParaRPr lang="es-ES"/>
        </a:p>
      </dgm:t>
    </dgm:pt>
    <dgm:pt modelId="{3794E423-CE82-4A7F-9CD5-FB048CE85605}">
      <dgm:prSet/>
      <dgm:spPr/>
      <dgm:t>
        <a:bodyPr/>
        <a:lstStyle/>
        <a:p>
          <a:r>
            <a:rPr lang="es-ES" dirty="0"/>
            <a:t>El enfoque de protección está sirviendo para revitalizar la incorporación de derechos al trabajo humanitario </a:t>
          </a:r>
        </a:p>
      </dgm:t>
    </dgm:pt>
    <dgm:pt modelId="{1FC80E76-1BBB-4DE9-8341-BB0A6676C221}" type="parTrans" cxnId="{E05A0B9A-AC00-486C-9BA3-62268DDE61BD}">
      <dgm:prSet/>
      <dgm:spPr/>
      <dgm:t>
        <a:bodyPr/>
        <a:lstStyle/>
        <a:p>
          <a:endParaRPr lang="es-ES"/>
        </a:p>
      </dgm:t>
    </dgm:pt>
    <dgm:pt modelId="{89E41D1D-AA90-4E39-9B2C-F36A96552DC3}" type="sibTrans" cxnId="{E05A0B9A-AC00-486C-9BA3-62268DDE61BD}">
      <dgm:prSet/>
      <dgm:spPr/>
      <dgm:t>
        <a:bodyPr/>
        <a:lstStyle/>
        <a:p>
          <a:endParaRPr lang="es-ES"/>
        </a:p>
      </dgm:t>
    </dgm:pt>
    <dgm:pt modelId="{E66E0885-EFDD-433D-B3BF-CDC01B9E2B7D}">
      <dgm:prSet/>
      <dgm:spPr/>
      <dgm:t>
        <a:bodyPr/>
        <a:lstStyle/>
        <a:p>
          <a:r>
            <a:rPr lang="es-ES" dirty="0"/>
            <a:t>El EBDH y el trabajo de protección humanitaria, aunque con diferentes orígenes y planteamientos, se han ido aproximando y hoy se complementan de un modo bastante sinérgico en la defensa de los derechos de las poblaciones y personas afectadas por desastres y conflictos.</a:t>
          </a:r>
        </a:p>
      </dgm:t>
    </dgm:pt>
    <dgm:pt modelId="{5166CE59-DD9A-4549-93F8-C960E4CBC965}" type="parTrans" cxnId="{E18A66BC-9070-40C5-8F01-464FC445E698}">
      <dgm:prSet/>
      <dgm:spPr/>
      <dgm:t>
        <a:bodyPr/>
        <a:lstStyle/>
        <a:p>
          <a:endParaRPr lang="es-ES"/>
        </a:p>
      </dgm:t>
    </dgm:pt>
    <dgm:pt modelId="{01AE435D-27E7-40CB-91BD-A2C549F26C75}" type="sibTrans" cxnId="{E18A66BC-9070-40C5-8F01-464FC445E698}">
      <dgm:prSet/>
      <dgm:spPr/>
      <dgm:t>
        <a:bodyPr/>
        <a:lstStyle/>
        <a:p>
          <a:endParaRPr lang="es-ES"/>
        </a:p>
      </dgm:t>
    </dgm:pt>
    <dgm:pt modelId="{6BE44F70-D362-46C1-AA2E-B3E5BC27C225}">
      <dgm:prSet/>
      <dgm:spPr/>
      <dgm:t>
        <a:bodyPr/>
        <a:lstStyle/>
        <a:p>
          <a:r>
            <a:rPr lang="es-ES" dirty="0"/>
            <a:t>Han contribuido a ello:</a:t>
          </a:r>
        </a:p>
      </dgm:t>
    </dgm:pt>
    <dgm:pt modelId="{C224048C-F3D3-4175-B899-CF5F1968A4EA}" type="parTrans" cxnId="{833A1EAC-2296-4AC4-B8F1-2EB662720D48}">
      <dgm:prSet/>
      <dgm:spPr/>
      <dgm:t>
        <a:bodyPr/>
        <a:lstStyle/>
        <a:p>
          <a:endParaRPr lang="es-ES"/>
        </a:p>
      </dgm:t>
    </dgm:pt>
    <dgm:pt modelId="{B575C08B-DEAA-478F-8791-2878A3BAD55D}" type="sibTrans" cxnId="{833A1EAC-2296-4AC4-B8F1-2EB662720D48}">
      <dgm:prSet/>
      <dgm:spPr/>
      <dgm:t>
        <a:bodyPr/>
        <a:lstStyle/>
        <a:p>
          <a:endParaRPr lang="es-ES"/>
        </a:p>
      </dgm:t>
    </dgm:pt>
    <dgm:pt modelId="{6963185A-AB66-4163-94E7-0F7831E3CC16}">
      <dgm:prSet/>
      <dgm:spPr/>
      <dgm:t>
        <a:bodyPr/>
        <a:lstStyle/>
        <a:p>
          <a:r>
            <a:rPr lang="es-ES" dirty="0"/>
            <a:t>Posiciones de la ONU – IASC sobre Centralidad de la Protección</a:t>
          </a:r>
        </a:p>
      </dgm:t>
    </dgm:pt>
    <dgm:pt modelId="{D5E8E46B-650E-44A7-976E-7264ACBA0E17}" type="parTrans" cxnId="{5C7B9D7D-DAF5-4EE8-8B74-F26807A9CBEF}">
      <dgm:prSet/>
      <dgm:spPr/>
      <dgm:t>
        <a:bodyPr/>
        <a:lstStyle/>
        <a:p>
          <a:endParaRPr lang="es-ES"/>
        </a:p>
      </dgm:t>
    </dgm:pt>
    <dgm:pt modelId="{6C5651EF-7161-42E1-B53E-322B15DEA8FF}" type="sibTrans" cxnId="{5C7B9D7D-DAF5-4EE8-8B74-F26807A9CBEF}">
      <dgm:prSet/>
      <dgm:spPr/>
      <dgm:t>
        <a:bodyPr/>
        <a:lstStyle/>
        <a:p>
          <a:endParaRPr lang="es-ES"/>
        </a:p>
      </dgm:t>
    </dgm:pt>
    <dgm:pt modelId="{9AE849E9-7687-4139-BEDC-B3F775E3899B}">
      <dgm:prSet/>
      <dgm:spPr/>
      <dgm:t>
        <a:bodyPr/>
        <a:lstStyle/>
        <a:p>
          <a:r>
            <a:rPr lang="es-ES" dirty="0"/>
            <a:t>El Clúster Global de Protección</a:t>
          </a:r>
        </a:p>
      </dgm:t>
    </dgm:pt>
    <dgm:pt modelId="{AAC4D2C8-245A-434B-AAD4-150C56FA08F0}" type="parTrans" cxnId="{30397774-3CD2-4CEA-BB82-4C30475C20E8}">
      <dgm:prSet/>
      <dgm:spPr/>
      <dgm:t>
        <a:bodyPr/>
        <a:lstStyle/>
        <a:p>
          <a:endParaRPr lang="es-ES"/>
        </a:p>
      </dgm:t>
    </dgm:pt>
    <dgm:pt modelId="{226DB663-78CE-4AA3-9B2E-EE6AEAFEE976}" type="sibTrans" cxnId="{30397774-3CD2-4CEA-BB82-4C30475C20E8}">
      <dgm:prSet/>
      <dgm:spPr/>
      <dgm:t>
        <a:bodyPr/>
        <a:lstStyle/>
        <a:p>
          <a:endParaRPr lang="es-ES"/>
        </a:p>
      </dgm:t>
    </dgm:pt>
    <dgm:pt modelId="{0C0B3D82-B10C-4012-A5C6-B02FB7E368D9}">
      <dgm:prSet/>
      <dgm:spPr/>
      <dgm:t>
        <a:bodyPr/>
        <a:lstStyle/>
        <a:p>
          <a:r>
            <a:rPr lang="es-ES" dirty="0"/>
            <a:t>Los Manuales del Proyecto Esfera</a:t>
          </a:r>
        </a:p>
      </dgm:t>
    </dgm:pt>
    <dgm:pt modelId="{458ADF6E-1961-4B62-848B-5160B13D31E7}" type="parTrans" cxnId="{9705FAA6-B901-414D-BDDF-74B81727752E}">
      <dgm:prSet/>
      <dgm:spPr/>
      <dgm:t>
        <a:bodyPr/>
        <a:lstStyle/>
        <a:p>
          <a:endParaRPr lang="es-ES"/>
        </a:p>
      </dgm:t>
    </dgm:pt>
    <dgm:pt modelId="{B28D2DFB-23B9-4B0A-8B40-5B26FAF8563B}" type="sibTrans" cxnId="{9705FAA6-B901-414D-BDDF-74B81727752E}">
      <dgm:prSet/>
      <dgm:spPr/>
      <dgm:t>
        <a:bodyPr/>
        <a:lstStyle/>
        <a:p>
          <a:endParaRPr lang="es-ES"/>
        </a:p>
      </dgm:t>
    </dgm:pt>
    <dgm:pt modelId="{71E4E1EB-F927-4835-BA04-AB1E54F8CDA6}">
      <dgm:prSet/>
      <dgm:spPr/>
      <dgm:t>
        <a:bodyPr/>
        <a:lstStyle/>
        <a:p>
          <a:r>
            <a:rPr lang="es-ES" dirty="0"/>
            <a:t>Las orientaciones y/o exigencias de algunos donantes: DG-ECHO</a:t>
          </a:r>
        </a:p>
      </dgm:t>
    </dgm:pt>
    <dgm:pt modelId="{D0F75D1D-C784-43EA-8C31-CBAE81AA4F54}" type="parTrans" cxnId="{D25AFBD7-C6BE-46C2-B7AF-757972C1603A}">
      <dgm:prSet/>
      <dgm:spPr/>
      <dgm:t>
        <a:bodyPr/>
        <a:lstStyle/>
        <a:p>
          <a:endParaRPr lang="es-ES"/>
        </a:p>
      </dgm:t>
    </dgm:pt>
    <dgm:pt modelId="{C9234EE4-F31B-47B4-9019-13B9613F62DB}" type="sibTrans" cxnId="{D25AFBD7-C6BE-46C2-B7AF-757972C1603A}">
      <dgm:prSet/>
      <dgm:spPr/>
      <dgm:t>
        <a:bodyPr/>
        <a:lstStyle/>
        <a:p>
          <a:endParaRPr lang="es-ES"/>
        </a:p>
      </dgm:t>
    </dgm:pt>
    <dgm:pt modelId="{B5A883A1-36F9-45EE-8CAD-A52A122244C2}">
      <dgm:prSet/>
      <dgm:spPr/>
      <dgm:t>
        <a:bodyPr/>
        <a:lstStyle/>
        <a:p>
          <a:r>
            <a:rPr lang="es-ES" dirty="0"/>
            <a:t>Sin embargo, escasa financiación</a:t>
          </a:r>
        </a:p>
      </dgm:t>
    </dgm:pt>
    <dgm:pt modelId="{299E9A9A-AD79-4EA1-91C9-AB59EF3C6052}" type="parTrans" cxnId="{6A115C86-ED31-48D2-A2A2-84507B6B4EC6}">
      <dgm:prSet/>
      <dgm:spPr/>
      <dgm:t>
        <a:bodyPr/>
        <a:lstStyle/>
        <a:p>
          <a:endParaRPr lang="es-ES"/>
        </a:p>
      </dgm:t>
    </dgm:pt>
    <dgm:pt modelId="{AD7C962C-1D75-4D5F-A032-F365E913DAB2}" type="sibTrans" cxnId="{6A115C86-ED31-48D2-A2A2-84507B6B4EC6}">
      <dgm:prSet/>
      <dgm:spPr/>
      <dgm:t>
        <a:bodyPr/>
        <a:lstStyle/>
        <a:p>
          <a:endParaRPr lang="es-ES"/>
        </a:p>
      </dgm:t>
    </dgm:pt>
    <dgm:pt modelId="{8D3DB122-311E-463E-AE71-56FD01DC7085}">
      <dgm:prSet/>
      <dgm:spPr/>
      <dgm:t>
        <a:bodyPr/>
        <a:lstStyle/>
        <a:p>
          <a:endParaRPr lang="es-ES" dirty="0"/>
        </a:p>
      </dgm:t>
    </dgm:pt>
    <dgm:pt modelId="{9D160A57-DE36-4B8C-B914-AD3B58B2006B}" type="parTrans" cxnId="{7298629C-9276-4B7C-B484-48CC878A94FB}">
      <dgm:prSet/>
      <dgm:spPr/>
      <dgm:t>
        <a:bodyPr/>
        <a:lstStyle/>
        <a:p>
          <a:endParaRPr lang="es-ES"/>
        </a:p>
      </dgm:t>
    </dgm:pt>
    <dgm:pt modelId="{7C2EE1EB-666F-4EA0-AD02-AD26E47279A5}" type="sibTrans" cxnId="{7298629C-9276-4B7C-B484-48CC878A94FB}">
      <dgm:prSet/>
      <dgm:spPr/>
      <dgm:t>
        <a:bodyPr/>
        <a:lstStyle/>
        <a:p>
          <a:endParaRPr lang="es-ES"/>
        </a:p>
      </dgm:t>
    </dgm:pt>
    <dgm:pt modelId="{46BCD4E4-15A4-4E29-A137-6666D6604FA8}" type="pres">
      <dgm:prSet presAssocID="{079945DA-A4A4-4C1F-AC55-D3B6381DD61D}" presName="Name0" presStyleCnt="0">
        <dgm:presLayoutVars>
          <dgm:dir/>
          <dgm:animLvl val="lvl"/>
          <dgm:resizeHandles val="exact"/>
        </dgm:presLayoutVars>
      </dgm:prSet>
      <dgm:spPr/>
    </dgm:pt>
    <dgm:pt modelId="{735504AE-1F5A-4F89-86BD-2A009EF4CB0E}" type="pres">
      <dgm:prSet presAssocID="{3794E423-CE82-4A7F-9CD5-FB048CE85605}" presName="linNode" presStyleCnt="0"/>
      <dgm:spPr/>
    </dgm:pt>
    <dgm:pt modelId="{EAEA6D02-8632-44A2-A15C-DBA0E45F8B6D}" type="pres">
      <dgm:prSet presAssocID="{3794E423-CE82-4A7F-9CD5-FB048CE85605}" presName="parentText" presStyleLbl="node1" presStyleIdx="0" presStyleCnt="3">
        <dgm:presLayoutVars>
          <dgm:chMax val="1"/>
          <dgm:bulletEnabled val="1"/>
        </dgm:presLayoutVars>
      </dgm:prSet>
      <dgm:spPr/>
    </dgm:pt>
    <dgm:pt modelId="{BBF3AD16-6DC4-4975-A2B8-63C87D6BB553}" type="pres">
      <dgm:prSet presAssocID="{3794E423-CE82-4A7F-9CD5-FB048CE85605}" presName="descendantText" presStyleLbl="alignAccFollowNode1" presStyleIdx="0" presStyleCnt="2">
        <dgm:presLayoutVars>
          <dgm:bulletEnabled val="1"/>
        </dgm:presLayoutVars>
      </dgm:prSet>
      <dgm:spPr/>
    </dgm:pt>
    <dgm:pt modelId="{FFAEA8C4-C51E-4A9B-822E-8AC8B626809D}" type="pres">
      <dgm:prSet presAssocID="{89E41D1D-AA90-4E39-9B2C-F36A96552DC3}" presName="sp" presStyleCnt="0"/>
      <dgm:spPr/>
    </dgm:pt>
    <dgm:pt modelId="{865EAA1B-60A3-4E47-86EB-8BEAC943789C}" type="pres">
      <dgm:prSet presAssocID="{6BE44F70-D362-46C1-AA2E-B3E5BC27C225}" presName="linNode" presStyleCnt="0"/>
      <dgm:spPr/>
    </dgm:pt>
    <dgm:pt modelId="{AE9473FD-0D75-443B-8CED-5EAEE0D4270D}" type="pres">
      <dgm:prSet presAssocID="{6BE44F70-D362-46C1-AA2E-B3E5BC27C225}" presName="parentText" presStyleLbl="node1" presStyleIdx="1" presStyleCnt="3">
        <dgm:presLayoutVars>
          <dgm:chMax val="1"/>
          <dgm:bulletEnabled val="1"/>
        </dgm:presLayoutVars>
      </dgm:prSet>
      <dgm:spPr/>
    </dgm:pt>
    <dgm:pt modelId="{5594713F-2BF5-450B-B5D0-C8AC28836DF5}" type="pres">
      <dgm:prSet presAssocID="{6BE44F70-D362-46C1-AA2E-B3E5BC27C225}" presName="descendantText" presStyleLbl="alignAccFollowNode1" presStyleIdx="1" presStyleCnt="2">
        <dgm:presLayoutVars>
          <dgm:bulletEnabled val="1"/>
        </dgm:presLayoutVars>
      </dgm:prSet>
      <dgm:spPr/>
    </dgm:pt>
    <dgm:pt modelId="{BFE7C80E-81E2-4243-9661-CC245BABD9C9}" type="pres">
      <dgm:prSet presAssocID="{B575C08B-DEAA-478F-8791-2878A3BAD55D}" presName="sp" presStyleCnt="0"/>
      <dgm:spPr/>
    </dgm:pt>
    <dgm:pt modelId="{E2DDF7E1-49C0-41D1-9030-36066B9506C9}" type="pres">
      <dgm:prSet presAssocID="{B5A883A1-36F9-45EE-8CAD-A52A122244C2}" presName="linNode" presStyleCnt="0"/>
      <dgm:spPr/>
    </dgm:pt>
    <dgm:pt modelId="{C8FAE9F4-CE33-4408-894A-540E141B9975}" type="pres">
      <dgm:prSet presAssocID="{B5A883A1-36F9-45EE-8CAD-A52A122244C2}" presName="parentText" presStyleLbl="node1" presStyleIdx="2" presStyleCnt="3" custScaleX="277778">
        <dgm:presLayoutVars>
          <dgm:chMax val="1"/>
          <dgm:bulletEnabled val="1"/>
        </dgm:presLayoutVars>
      </dgm:prSet>
      <dgm:spPr/>
    </dgm:pt>
  </dgm:ptLst>
  <dgm:cxnLst>
    <dgm:cxn modelId="{0D0CF502-DF5B-4CAE-B142-A1B1CE36331A}" type="presOf" srcId="{8D3DB122-311E-463E-AE71-56FD01DC7085}" destId="{5594713F-2BF5-450B-B5D0-C8AC28836DF5}" srcOrd="0" destOrd="4" presId="urn:microsoft.com/office/officeart/2005/8/layout/vList5"/>
    <dgm:cxn modelId="{6CB0B41A-F3F8-4A53-89B1-B900097F665C}" type="presOf" srcId="{B5A883A1-36F9-45EE-8CAD-A52A122244C2}" destId="{C8FAE9F4-CE33-4408-894A-540E141B9975}" srcOrd="0" destOrd="0" presId="urn:microsoft.com/office/officeart/2005/8/layout/vList5"/>
    <dgm:cxn modelId="{F06ADB1A-418B-4907-A5CE-D6700BD0994C}" type="presOf" srcId="{0C0B3D82-B10C-4012-A5C6-B02FB7E368D9}" destId="{5594713F-2BF5-450B-B5D0-C8AC28836DF5}" srcOrd="0" destOrd="2" presId="urn:microsoft.com/office/officeart/2005/8/layout/vList5"/>
    <dgm:cxn modelId="{E3537F2A-B1A8-4D8F-A4A5-E3BA91AE6B0A}" type="presOf" srcId="{E66E0885-EFDD-433D-B3BF-CDC01B9E2B7D}" destId="{BBF3AD16-6DC4-4975-A2B8-63C87D6BB553}" srcOrd="0" destOrd="0" presId="urn:microsoft.com/office/officeart/2005/8/layout/vList5"/>
    <dgm:cxn modelId="{75731E39-20D4-4538-B56E-C08607ECD221}" type="presOf" srcId="{6963185A-AB66-4163-94E7-0F7831E3CC16}" destId="{5594713F-2BF5-450B-B5D0-C8AC28836DF5}" srcOrd="0" destOrd="0" presId="urn:microsoft.com/office/officeart/2005/8/layout/vList5"/>
    <dgm:cxn modelId="{48F5D33E-037B-4138-8830-A76818050662}" type="presOf" srcId="{71E4E1EB-F927-4835-BA04-AB1E54F8CDA6}" destId="{5594713F-2BF5-450B-B5D0-C8AC28836DF5}" srcOrd="0" destOrd="3" presId="urn:microsoft.com/office/officeart/2005/8/layout/vList5"/>
    <dgm:cxn modelId="{FB178251-A7FF-476B-A5E5-A79BBBD9CF89}" type="presOf" srcId="{3794E423-CE82-4A7F-9CD5-FB048CE85605}" destId="{EAEA6D02-8632-44A2-A15C-DBA0E45F8B6D}" srcOrd="0" destOrd="0" presId="urn:microsoft.com/office/officeart/2005/8/layout/vList5"/>
    <dgm:cxn modelId="{30397774-3CD2-4CEA-BB82-4C30475C20E8}" srcId="{6BE44F70-D362-46C1-AA2E-B3E5BC27C225}" destId="{9AE849E9-7687-4139-BEDC-B3F775E3899B}" srcOrd="1" destOrd="0" parTransId="{AAC4D2C8-245A-434B-AAD4-150C56FA08F0}" sibTransId="{226DB663-78CE-4AA3-9B2E-EE6AEAFEE976}"/>
    <dgm:cxn modelId="{5C7B9D7D-DAF5-4EE8-8B74-F26807A9CBEF}" srcId="{6BE44F70-D362-46C1-AA2E-B3E5BC27C225}" destId="{6963185A-AB66-4163-94E7-0F7831E3CC16}" srcOrd="0" destOrd="0" parTransId="{D5E8E46B-650E-44A7-976E-7264ACBA0E17}" sibTransId="{6C5651EF-7161-42E1-B53E-322B15DEA8FF}"/>
    <dgm:cxn modelId="{6A115C86-ED31-48D2-A2A2-84507B6B4EC6}" srcId="{079945DA-A4A4-4C1F-AC55-D3B6381DD61D}" destId="{B5A883A1-36F9-45EE-8CAD-A52A122244C2}" srcOrd="2" destOrd="0" parTransId="{299E9A9A-AD79-4EA1-91C9-AB59EF3C6052}" sibTransId="{AD7C962C-1D75-4D5F-A032-F365E913DAB2}"/>
    <dgm:cxn modelId="{CA452787-D02B-4CD5-BD68-2FA49860B188}" type="presOf" srcId="{079945DA-A4A4-4C1F-AC55-D3B6381DD61D}" destId="{46BCD4E4-15A4-4E29-A137-6666D6604FA8}" srcOrd="0" destOrd="0" presId="urn:microsoft.com/office/officeart/2005/8/layout/vList5"/>
    <dgm:cxn modelId="{E05A0B9A-AC00-486C-9BA3-62268DDE61BD}" srcId="{079945DA-A4A4-4C1F-AC55-D3B6381DD61D}" destId="{3794E423-CE82-4A7F-9CD5-FB048CE85605}" srcOrd="0" destOrd="0" parTransId="{1FC80E76-1BBB-4DE9-8341-BB0A6676C221}" sibTransId="{89E41D1D-AA90-4E39-9B2C-F36A96552DC3}"/>
    <dgm:cxn modelId="{7298629C-9276-4B7C-B484-48CC878A94FB}" srcId="{6BE44F70-D362-46C1-AA2E-B3E5BC27C225}" destId="{8D3DB122-311E-463E-AE71-56FD01DC7085}" srcOrd="4" destOrd="0" parTransId="{9D160A57-DE36-4B8C-B914-AD3B58B2006B}" sibTransId="{7C2EE1EB-666F-4EA0-AD02-AD26E47279A5}"/>
    <dgm:cxn modelId="{9705FAA6-B901-414D-BDDF-74B81727752E}" srcId="{6BE44F70-D362-46C1-AA2E-B3E5BC27C225}" destId="{0C0B3D82-B10C-4012-A5C6-B02FB7E368D9}" srcOrd="2" destOrd="0" parTransId="{458ADF6E-1961-4B62-848B-5160B13D31E7}" sibTransId="{B28D2DFB-23B9-4B0A-8B40-5B26FAF8563B}"/>
    <dgm:cxn modelId="{833A1EAC-2296-4AC4-B8F1-2EB662720D48}" srcId="{079945DA-A4A4-4C1F-AC55-D3B6381DD61D}" destId="{6BE44F70-D362-46C1-AA2E-B3E5BC27C225}" srcOrd="1" destOrd="0" parTransId="{C224048C-F3D3-4175-B899-CF5F1968A4EA}" sibTransId="{B575C08B-DEAA-478F-8791-2878A3BAD55D}"/>
    <dgm:cxn modelId="{E18A66BC-9070-40C5-8F01-464FC445E698}" srcId="{3794E423-CE82-4A7F-9CD5-FB048CE85605}" destId="{E66E0885-EFDD-433D-B3BF-CDC01B9E2B7D}" srcOrd="0" destOrd="0" parTransId="{5166CE59-DD9A-4549-93F8-C960E4CBC965}" sibTransId="{01AE435D-27E7-40CB-91BD-A2C549F26C75}"/>
    <dgm:cxn modelId="{F69147C4-8495-43FF-A7B7-154C7D52A1F8}" type="presOf" srcId="{6BE44F70-D362-46C1-AA2E-B3E5BC27C225}" destId="{AE9473FD-0D75-443B-8CED-5EAEE0D4270D}" srcOrd="0" destOrd="0" presId="urn:microsoft.com/office/officeart/2005/8/layout/vList5"/>
    <dgm:cxn modelId="{D25AFBD7-C6BE-46C2-B7AF-757972C1603A}" srcId="{6BE44F70-D362-46C1-AA2E-B3E5BC27C225}" destId="{71E4E1EB-F927-4835-BA04-AB1E54F8CDA6}" srcOrd="3" destOrd="0" parTransId="{D0F75D1D-C784-43EA-8C31-CBAE81AA4F54}" sibTransId="{C9234EE4-F31B-47B4-9019-13B9613F62DB}"/>
    <dgm:cxn modelId="{9D57A0F6-574E-4952-9EBC-33C6FA0D9B66}" type="presOf" srcId="{9AE849E9-7687-4139-BEDC-B3F775E3899B}" destId="{5594713F-2BF5-450B-B5D0-C8AC28836DF5}" srcOrd="0" destOrd="1" presId="urn:microsoft.com/office/officeart/2005/8/layout/vList5"/>
    <dgm:cxn modelId="{CCE4A71E-F055-4448-BF83-8C19546FB2BA}" type="presParOf" srcId="{46BCD4E4-15A4-4E29-A137-6666D6604FA8}" destId="{735504AE-1F5A-4F89-86BD-2A009EF4CB0E}" srcOrd="0" destOrd="0" presId="urn:microsoft.com/office/officeart/2005/8/layout/vList5"/>
    <dgm:cxn modelId="{18734AE8-5BAC-4E1C-963D-C5A6DB93B677}" type="presParOf" srcId="{735504AE-1F5A-4F89-86BD-2A009EF4CB0E}" destId="{EAEA6D02-8632-44A2-A15C-DBA0E45F8B6D}" srcOrd="0" destOrd="0" presId="urn:microsoft.com/office/officeart/2005/8/layout/vList5"/>
    <dgm:cxn modelId="{2EEDE964-06DE-49BE-A0A5-2E702B00AD20}" type="presParOf" srcId="{735504AE-1F5A-4F89-86BD-2A009EF4CB0E}" destId="{BBF3AD16-6DC4-4975-A2B8-63C87D6BB553}" srcOrd="1" destOrd="0" presId="urn:microsoft.com/office/officeart/2005/8/layout/vList5"/>
    <dgm:cxn modelId="{6839811F-37CE-4CE4-9156-05F37AE5FBFC}" type="presParOf" srcId="{46BCD4E4-15A4-4E29-A137-6666D6604FA8}" destId="{FFAEA8C4-C51E-4A9B-822E-8AC8B626809D}" srcOrd="1" destOrd="0" presId="urn:microsoft.com/office/officeart/2005/8/layout/vList5"/>
    <dgm:cxn modelId="{03F6D119-5F05-403E-BB59-251AB8877507}" type="presParOf" srcId="{46BCD4E4-15A4-4E29-A137-6666D6604FA8}" destId="{865EAA1B-60A3-4E47-86EB-8BEAC943789C}" srcOrd="2" destOrd="0" presId="urn:microsoft.com/office/officeart/2005/8/layout/vList5"/>
    <dgm:cxn modelId="{B0A23B49-F7A1-4C87-8C94-FE30B592B49E}" type="presParOf" srcId="{865EAA1B-60A3-4E47-86EB-8BEAC943789C}" destId="{AE9473FD-0D75-443B-8CED-5EAEE0D4270D}" srcOrd="0" destOrd="0" presId="urn:microsoft.com/office/officeart/2005/8/layout/vList5"/>
    <dgm:cxn modelId="{C37A8CC1-A5C0-4DA3-9B4C-18D4393C93C4}" type="presParOf" srcId="{865EAA1B-60A3-4E47-86EB-8BEAC943789C}" destId="{5594713F-2BF5-450B-B5D0-C8AC28836DF5}" srcOrd="1" destOrd="0" presId="urn:microsoft.com/office/officeart/2005/8/layout/vList5"/>
    <dgm:cxn modelId="{10EBE8B6-1982-4E5E-B7B0-1FDB0DAE1469}" type="presParOf" srcId="{46BCD4E4-15A4-4E29-A137-6666D6604FA8}" destId="{BFE7C80E-81E2-4243-9661-CC245BABD9C9}" srcOrd="3" destOrd="0" presId="urn:microsoft.com/office/officeart/2005/8/layout/vList5"/>
    <dgm:cxn modelId="{254080C0-FD81-4F84-96E5-FCE7F26566EE}" type="presParOf" srcId="{46BCD4E4-15A4-4E29-A137-6666D6604FA8}" destId="{E2DDF7E1-49C0-41D1-9030-36066B9506C9}" srcOrd="4" destOrd="0" presId="urn:microsoft.com/office/officeart/2005/8/layout/vList5"/>
    <dgm:cxn modelId="{404EFD6B-51D8-4D0C-BD73-898155AF65DE}" type="presParOf" srcId="{E2DDF7E1-49C0-41D1-9030-36066B9506C9}" destId="{C8FAE9F4-CE33-4408-894A-540E141B997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54F352-EB3C-4C11-BB07-42429556D550}" type="doc">
      <dgm:prSet loTypeId="urn:microsoft.com/office/officeart/2005/8/layout/arrow3" loCatId="relationship" qsTypeId="urn:microsoft.com/office/officeart/2005/8/quickstyle/simple2" qsCatId="simple" csTypeId="urn:microsoft.com/office/officeart/2005/8/colors/colorful5" csCatId="colorful" phldr="1"/>
      <dgm:spPr/>
      <dgm:t>
        <a:bodyPr/>
        <a:lstStyle/>
        <a:p>
          <a:endParaRPr lang="es-ES"/>
        </a:p>
      </dgm:t>
    </dgm:pt>
    <dgm:pt modelId="{364E6CA9-DAFE-4034-B277-A925023DC2FD}">
      <dgm:prSet phldrT="[Texto]"/>
      <dgm:spPr/>
      <dgm:t>
        <a:bodyPr/>
        <a:lstStyle/>
        <a:p>
          <a:r>
            <a:rPr lang="es-ES"/>
            <a:t>- Diversificación fuentes de financiación</a:t>
          </a:r>
        </a:p>
        <a:p>
          <a:r>
            <a:rPr lang="es-ES"/>
            <a:t>-Mayor impacto en educación para la ciudadanía global en materia humanitaria</a:t>
          </a:r>
        </a:p>
        <a:p>
          <a:r>
            <a:rPr lang="es-ES"/>
            <a:t>- Mayor cercanía a la población</a:t>
          </a:r>
        </a:p>
      </dgm:t>
    </dgm:pt>
    <dgm:pt modelId="{3CA1D2BB-54B4-4B41-BA4C-F2E7406B635B}" type="parTrans" cxnId="{94882EF3-DA54-46F3-A9EF-D4353FE4FB7F}">
      <dgm:prSet/>
      <dgm:spPr/>
      <dgm:t>
        <a:bodyPr/>
        <a:lstStyle/>
        <a:p>
          <a:endParaRPr lang="es-ES"/>
        </a:p>
      </dgm:t>
    </dgm:pt>
    <dgm:pt modelId="{5F259397-9BCE-44EC-99CD-E28AD0350D56}" type="sibTrans" cxnId="{94882EF3-DA54-46F3-A9EF-D4353FE4FB7F}">
      <dgm:prSet/>
      <dgm:spPr/>
      <dgm:t>
        <a:bodyPr/>
        <a:lstStyle/>
        <a:p>
          <a:endParaRPr lang="es-ES"/>
        </a:p>
      </dgm:t>
    </dgm:pt>
    <dgm:pt modelId="{3E58A198-3438-46B3-BBD0-133F657E280E}">
      <dgm:prSet phldrT="[Texto]"/>
      <dgm:spPr/>
      <dgm:t>
        <a:bodyPr/>
        <a:lstStyle/>
        <a:p>
          <a:r>
            <a:rPr lang="es-ES" dirty="0"/>
            <a:t>- Difícil coordinación</a:t>
          </a:r>
        </a:p>
        <a:p>
          <a:r>
            <a:rPr lang="es-ES" dirty="0"/>
            <a:t>- Falta de criterios comunes</a:t>
          </a:r>
        </a:p>
        <a:p>
          <a:r>
            <a:rPr lang="es-ES" dirty="0"/>
            <a:t>- Recursos humanos poco especializados</a:t>
          </a:r>
        </a:p>
        <a:p>
          <a:r>
            <a:rPr lang="es-ES" dirty="0"/>
            <a:t>- Dispersión de esfuerzos</a:t>
          </a:r>
        </a:p>
        <a:p>
          <a:endParaRPr lang="es-ES" dirty="0"/>
        </a:p>
      </dgm:t>
    </dgm:pt>
    <dgm:pt modelId="{27213C8D-88BE-44EE-B450-5B75F64B7F8D}" type="parTrans" cxnId="{509AFDA9-15AC-4AB5-AECD-3AFA9B312CED}">
      <dgm:prSet/>
      <dgm:spPr/>
      <dgm:t>
        <a:bodyPr/>
        <a:lstStyle/>
        <a:p>
          <a:endParaRPr lang="es-ES"/>
        </a:p>
      </dgm:t>
    </dgm:pt>
    <dgm:pt modelId="{436B0597-2A8F-4A70-92E4-FA96C4F2EF68}" type="sibTrans" cxnId="{509AFDA9-15AC-4AB5-AECD-3AFA9B312CED}">
      <dgm:prSet/>
      <dgm:spPr/>
      <dgm:t>
        <a:bodyPr/>
        <a:lstStyle/>
        <a:p>
          <a:endParaRPr lang="es-ES"/>
        </a:p>
      </dgm:t>
    </dgm:pt>
    <dgm:pt modelId="{531712A3-D8EE-45E2-BBFE-82C2BBEC6C39}" type="pres">
      <dgm:prSet presAssocID="{7F54F352-EB3C-4C11-BB07-42429556D550}" presName="compositeShape" presStyleCnt="0">
        <dgm:presLayoutVars>
          <dgm:chMax val="2"/>
          <dgm:dir/>
          <dgm:resizeHandles val="exact"/>
        </dgm:presLayoutVars>
      </dgm:prSet>
      <dgm:spPr/>
    </dgm:pt>
    <dgm:pt modelId="{BC23D51D-2262-4919-A44D-0C1CD0B3265D}" type="pres">
      <dgm:prSet presAssocID="{7F54F352-EB3C-4C11-BB07-42429556D550}" presName="divider" presStyleLbl="fgShp" presStyleIdx="0" presStyleCnt="1"/>
      <dgm:spPr/>
    </dgm:pt>
    <dgm:pt modelId="{15DF883C-4267-4ABA-AA0E-73F45B79EB0E}" type="pres">
      <dgm:prSet presAssocID="{364E6CA9-DAFE-4034-B277-A925023DC2FD}" presName="downArrow" presStyleLbl="node1" presStyleIdx="0" presStyleCnt="2"/>
      <dgm:spPr/>
    </dgm:pt>
    <dgm:pt modelId="{52D4147C-BB8F-499E-8258-3D37BCF7768C}" type="pres">
      <dgm:prSet presAssocID="{364E6CA9-DAFE-4034-B277-A925023DC2FD}" presName="downArrowText" presStyleLbl="revTx" presStyleIdx="0" presStyleCnt="2">
        <dgm:presLayoutVars>
          <dgm:bulletEnabled val="1"/>
        </dgm:presLayoutVars>
      </dgm:prSet>
      <dgm:spPr/>
    </dgm:pt>
    <dgm:pt modelId="{DA611B94-1162-4149-905F-8316F31FC012}" type="pres">
      <dgm:prSet presAssocID="{3E58A198-3438-46B3-BBD0-133F657E280E}" presName="upArrow" presStyleLbl="node1" presStyleIdx="1" presStyleCnt="2"/>
      <dgm:spPr/>
    </dgm:pt>
    <dgm:pt modelId="{AFCECD49-167C-46E8-B895-0681D90013BA}" type="pres">
      <dgm:prSet presAssocID="{3E58A198-3438-46B3-BBD0-133F657E280E}" presName="upArrowText" presStyleLbl="revTx" presStyleIdx="1" presStyleCnt="2">
        <dgm:presLayoutVars>
          <dgm:bulletEnabled val="1"/>
        </dgm:presLayoutVars>
      </dgm:prSet>
      <dgm:spPr/>
    </dgm:pt>
  </dgm:ptLst>
  <dgm:cxnLst>
    <dgm:cxn modelId="{E8668A0A-C60B-4BC1-917A-A7C22F543994}" type="presOf" srcId="{7F54F352-EB3C-4C11-BB07-42429556D550}" destId="{531712A3-D8EE-45E2-BBFE-82C2BBEC6C39}" srcOrd="0" destOrd="0" presId="urn:microsoft.com/office/officeart/2005/8/layout/arrow3"/>
    <dgm:cxn modelId="{52F90A18-EA9B-40F8-99DD-B673BE91E1E2}" type="presOf" srcId="{364E6CA9-DAFE-4034-B277-A925023DC2FD}" destId="{52D4147C-BB8F-499E-8258-3D37BCF7768C}" srcOrd="0" destOrd="0" presId="urn:microsoft.com/office/officeart/2005/8/layout/arrow3"/>
    <dgm:cxn modelId="{1932EF6C-65CB-4DE4-915E-FF1F22E19ACC}" type="presOf" srcId="{3E58A198-3438-46B3-BBD0-133F657E280E}" destId="{AFCECD49-167C-46E8-B895-0681D90013BA}" srcOrd="0" destOrd="0" presId="urn:microsoft.com/office/officeart/2005/8/layout/arrow3"/>
    <dgm:cxn modelId="{509AFDA9-15AC-4AB5-AECD-3AFA9B312CED}" srcId="{7F54F352-EB3C-4C11-BB07-42429556D550}" destId="{3E58A198-3438-46B3-BBD0-133F657E280E}" srcOrd="1" destOrd="0" parTransId="{27213C8D-88BE-44EE-B450-5B75F64B7F8D}" sibTransId="{436B0597-2A8F-4A70-92E4-FA96C4F2EF68}"/>
    <dgm:cxn modelId="{94882EF3-DA54-46F3-A9EF-D4353FE4FB7F}" srcId="{7F54F352-EB3C-4C11-BB07-42429556D550}" destId="{364E6CA9-DAFE-4034-B277-A925023DC2FD}" srcOrd="0" destOrd="0" parTransId="{3CA1D2BB-54B4-4B41-BA4C-F2E7406B635B}" sibTransId="{5F259397-9BCE-44EC-99CD-E28AD0350D56}"/>
    <dgm:cxn modelId="{D9A5ABBC-2FF2-434B-A2FB-E2CDD4D9BCF8}" type="presParOf" srcId="{531712A3-D8EE-45E2-BBFE-82C2BBEC6C39}" destId="{BC23D51D-2262-4919-A44D-0C1CD0B3265D}" srcOrd="0" destOrd="0" presId="urn:microsoft.com/office/officeart/2005/8/layout/arrow3"/>
    <dgm:cxn modelId="{9611FD1F-109F-4DF0-9A4B-9B6730F2753C}" type="presParOf" srcId="{531712A3-D8EE-45E2-BBFE-82C2BBEC6C39}" destId="{15DF883C-4267-4ABA-AA0E-73F45B79EB0E}" srcOrd="1" destOrd="0" presId="urn:microsoft.com/office/officeart/2005/8/layout/arrow3"/>
    <dgm:cxn modelId="{CD399A8B-91A2-48BB-B977-78184809008B}" type="presParOf" srcId="{531712A3-D8EE-45E2-BBFE-82C2BBEC6C39}" destId="{52D4147C-BB8F-499E-8258-3D37BCF7768C}" srcOrd="2" destOrd="0" presId="urn:microsoft.com/office/officeart/2005/8/layout/arrow3"/>
    <dgm:cxn modelId="{C0C7AD91-BE61-4142-963F-C370C3E45E69}" type="presParOf" srcId="{531712A3-D8EE-45E2-BBFE-82C2BBEC6C39}" destId="{DA611B94-1162-4149-905F-8316F31FC012}" srcOrd="3" destOrd="0" presId="urn:microsoft.com/office/officeart/2005/8/layout/arrow3"/>
    <dgm:cxn modelId="{F48DEB88-9B03-4D99-97D7-CCB30B4E4658}" type="presParOf" srcId="{531712A3-D8EE-45E2-BBFE-82C2BBEC6C39}" destId="{AFCECD49-167C-46E8-B895-0681D90013BA}"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DBE2A5-D9CB-437F-92E6-AFFCD8F64D1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s-ES"/>
        </a:p>
      </dgm:t>
    </dgm:pt>
    <dgm:pt modelId="{737C11E3-2B39-43B1-A139-4EFEA85977FA}">
      <dgm:prSet custT="1"/>
      <dgm:spPr/>
      <dgm:t>
        <a:bodyPr/>
        <a:lstStyle/>
        <a:p>
          <a:pPr algn="ctr"/>
          <a:r>
            <a:rPr lang="es-ES" sz="1700" dirty="0">
              <a:latin typeface="Arial" panose="020B0604020202020204" pitchFamily="34" charset="0"/>
              <a:ea typeface="Calibri" panose="020F0502020204030204" pitchFamily="34" charset="0"/>
            </a:rPr>
            <a:t>L</a:t>
          </a:r>
          <a:r>
            <a:rPr lang="es-ES" sz="1700" dirty="0">
              <a:effectLst/>
              <a:latin typeface="Arial" panose="020B0604020202020204" pitchFamily="34" charset="0"/>
              <a:ea typeface="Calibri" panose="020F0502020204030204" pitchFamily="34" charset="0"/>
            </a:rPr>
            <a:t>a incorporación del componente de protección en dichos documentos ha ido evolucionando de manera positiva suponiendo un claro paso adelante la publicación de las dos Estrategias de Acción Humanitaria</a:t>
          </a:r>
          <a:endParaRPr lang="es-ES" sz="1700" dirty="0"/>
        </a:p>
      </dgm:t>
    </dgm:pt>
    <dgm:pt modelId="{32075671-9976-4AA8-BF74-39381CE252D7}" type="parTrans" cxnId="{1D777F5A-C859-402A-9F15-3D28EB0A078A}">
      <dgm:prSet/>
      <dgm:spPr/>
      <dgm:t>
        <a:bodyPr/>
        <a:lstStyle/>
        <a:p>
          <a:endParaRPr lang="es-ES"/>
        </a:p>
      </dgm:t>
    </dgm:pt>
    <dgm:pt modelId="{5F9C4686-2B28-4A0A-AD1C-8B0BCC14DB08}" type="sibTrans" cxnId="{1D777F5A-C859-402A-9F15-3D28EB0A078A}">
      <dgm:prSet/>
      <dgm:spPr/>
      <dgm:t>
        <a:bodyPr/>
        <a:lstStyle/>
        <a:p>
          <a:endParaRPr lang="es-ES"/>
        </a:p>
      </dgm:t>
    </dgm:pt>
    <dgm:pt modelId="{71E30D6E-3264-4498-9943-FADA8445DCAE}" type="pres">
      <dgm:prSet presAssocID="{00DBE2A5-D9CB-437F-92E6-AFFCD8F64D15}" presName="linear" presStyleCnt="0">
        <dgm:presLayoutVars>
          <dgm:animLvl val="lvl"/>
          <dgm:resizeHandles val="exact"/>
        </dgm:presLayoutVars>
      </dgm:prSet>
      <dgm:spPr/>
    </dgm:pt>
    <dgm:pt modelId="{198DB260-872A-4111-94FC-CF7F709824F1}" type="pres">
      <dgm:prSet presAssocID="{737C11E3-2B39-43B1-A139-4EFEA85977FA}" presName="parentText" presStyleLbl="node1" presStyleIdx="0" presStyleCnt="1" custScaleY="105594" custLinFactNeighborX="0" custLinFactNeighborY="1825">
        <dgm:presLayoutVars>
          <dgm:chMax val="0"/>
          <dgm:bulletEnabled val="1"/>
        </dgm:presLayoutVars>
      </dgm:prSet>
      <dgm:spPr/>
    </dgm:pt>
  </dgm:ptLst>
  <dgm:cxnLst>
    <dgm:cxn modelId="{2EBCE051-AAE2-4B71-B926-F22FB6C5B0B4}" type="presOf" srcId="{00DBE2A5-D9CB-437F-92E6-AFFCD8F64D15}" destId="{71E30D6E-3264-4498-9943-FADA8445DCAE}" srcOrd="0" destOrd="0" presId="urn:microsoft.com/office/officeart/2005/8/layout/vList2"/>
    <dgm:cxn modelId="{1D777F5A-C859-402A-9F15-3D28EB0A078A}" srcId="{00DBE2A5-D9CB-437F-92E6-AFFCD8F64D15}" destId="{737C11E3-2B39-43B1-A139-4EFEA85977FA}" srcOrd="0" destOrd="0" parTransId="{32075671-9976-4AA8-BF74-39381CE252D7}" sibTransId="{5F9C4686-2B28-4A0A-AD1C-8B0BCC14DB08}"/>
    <dgm:cxn modelId="{674A8CF3-E841-455E-8864-9553D2A8098C}" type="presOf" srcId="{737C11E3-2B39-43B1-A139-4EFEA85977FA}" destId="{198DB260-872A-4111-94FC-CF7F709824F1}" srcOrd="0" destOrd="0" presId="urn:microsoft.com/office/officeart/2005/8/layout/vList2"/>
    <dgm:cxn modelId="{94C049B8-0660-4966-8D2E-FF8653ED4671}" type="presParOf" srcId="{71E30D6E-3264-4498-9943-FADA8445DCAE}" destId="{198DB260-872A-4111-94FC-CF7F709824F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2EA37E-1EA6-4429-BCFF-BC4F71EF39DE}" type="doc">
      <dgm:prSet loTypeId="urn:microsoft.com/office/officeart/2005/8/layout/hProcess11" loCatId="process" qsTypeId="urn:microsoft.com/office/officeart/2005/8/quickstyle/3d2" qsCatId="3D" csTypeId="urn:microsoft.com/office/officeart/2005/8/colors/accent2_1" csCatId="accent2" phldr="1"/>
      <dgm:spPr/>
      <dgm:t>
        <a:bodyPr/>
        <a:lstStyle/>
        <a:p>
          <a:endParaRPr lang="es-ES"/>
        </a:p>
      </dgm:t>
    </dgm:pt>
    <dgm:pt modelId="{C2870D6D-679C-4316-BA69-483E3562EA5B}">
      <dgm:prSet phldrT="[Texto]"/>
      <dgm:spPr/>
      <dgm:t>
        <a:bodyPr/>
        <a:lstStyle/>
        <a:p>
          <a:pPr>
            <a:buFont typeface="Wingdings" panose="05000000000000000000" pitchFamily="2" charset="2"/>
            <a:buChar char=""/>
          </a:pPr>
          <a:r>
            <a:rPr lang="es-ES"/>
            <a:t>I Plan Director de la Cooperación Española 2001-2004</a:t>
          </a:r>
        </a:p>
      </dgm:t>
    </dgm:pt>
    <dgm:pt modelId="{3A1CF185-1BD8-43E6-9C03-E13783075009}" type="parTrans" cxnId="{20E4B959-2E4C-47A6-9B6A-B14CC56539E0}">
      <dgm:prSet/>
      <dgm:spPr/>
      <dgm:t>
        <a:bodyPr/>
        <a:lstStyle/>
        <a:p>
          <a:endParaRPr lang="es-ES"/>
        </a:p>
      </dgm:t>
    </dgm:pt>
    <dgm:pt modelId="{200E8082-5D81-4E68-BF25-9AA6F91D1874}" type="sibTrans" cxnId="{20E4B959-2E4C-47A6-9B6A-B14CC56539E0}">
      <dgm:prSet/>
      <dgm:spPr/>
      <dgm:t>
        <a:bodyPr/>
        <a:lstStyle/>
        <a:p>
          <a:endParaRPr lang="es-ES"/>
        </a:p>
      </dgm:t>
    </dgm:pt>
    <dgm:pt modelId="{77A71431-3D7D-4418-B0AC-1FAFF566EAEF}">
      <dgm:prSet/>
      <dgm:spPr/>
      <dgm:t>
        <a:bodyPr/>
        <a:lstStyle/>
        <a:p>
          <a:pPr>
            <a:buFont typeface="Wingdings" panose="05000000000000000000" pitchFamily="2" charset="2"/>
            <a:buChar char=""/>
          </a:pPr>
          <a:r>
            <a:rPr lang="es-ES"/>
            <a:t>II Plan Director de la Cooperación Española 2005-2008</a:t>
          </a:r>
        </a:p>
      </dgm:t>
    </dgm:pt>
    <dgm:pt modelId="{F46D2B1E-88DC-4B6C-87FF-DE4AC85512BE}" type="parTrans" cxnId="{10C38766-006D-422E-97BB-A37BBD4FE46A}">
      <dgm:prSet/>
      <dgm:spPr/>
      <dgm:t>
        <a:bodyPr/>
        <a:lstStyle/>
        <a:p>
          <a:endParaRPr lang="es-ES"/>
        </a:p>
      </dgm:t>
    </dgm:pt>
    <dgm:pt modelId="{BA100370-9468-4F7A-A92A-F3074694267C}" type="sibTrans" cxnId="{10C38766-006D-422E-97BB-A37BBD4FE46A}">
      <dgm:prSet/>
      <dgm:spPr/>
      <dgm:t>
        <a:bodyPr/>
        <a:lstStyle/>
        <a:p>
          <a:endParaRPr lang="es-ES"/>
        </a:p>
      </dgm:t>
    </dgm:pt>
    <dgm:pt modelId="{E36C34B8-3BFB-4DF8-9854-63D80E912FCF}">
      <dgm:prSet/>
      <dgm:spPr/>
      <dgm:t>
        <a:bodyPr/>
        <a:lstStyle/>
        <a:p>
          <a:pPr>
            <a:buFont typeface="Wingdings" panose="05000000000000000000" pitchFamily="2" charset="2"/>
            <a:buChar char=""/>
          </a:pPr>
          <a:r>
            <a:rPr lang="es-ES"/>
            <a:t>III Plan Director de la Cooperación Española 2009-2012</a:t>
          </a:r>
        </a:p>
      </dgm:t>
    </dgm:pt>
    <dgm:pt modelId="{D14CD6CC-C349-4EC3-8C18-B20D87052B36}" type="parTrans" cxnId="{114517BB-56A1-4392-BFBF-148552429E83}">
      <dgm:prSet/>
      <dgm:spPr/>
      <dgm:t>
        <a:bodyPr/>
        <a:lstStyle/>
        <a:p>
          <a:endParaRPr lang="es-ES"/>
        </a:p>
      </dgm:t>
    </dgm:pt>
    <dgm:pt modelId="{F136DBD0-86BF-4B3E-96BF-CFC7C2CC8C8E}" type="sibTrans" cxnId="{114517BB-56A1-4392-BFBF-148552429E83}">
      <dgm:prSet/>
      <dgm:spPr/>
      <dgm:t>
        <a:bodyPr/>
        <a:lstStyle/>
        <a:p>
          <a:endParaRPr lang="es-ES"/>
        </a:p>
      </dgm:t>
    </dgm:pt>
    <dgm:pt modelId="{7738EB3E-4909-46D7-BFF5-E8172BAE45D3}">
      <dgm:prSet/>
      <dgm:spPr/>
      <dgm:t>
        <a:bodyPr/>
        <a:lstStyle/>
        <a:p>
          <a:pPr>
            <a:buFont typeface="Wingdings" panose="05000000000000000000" pitchFamily="2" charset="2"/>
            <a:buChar char=""/>
          </a:pPr>
          <a:r>
            <a:rPr lang="es-ES"/>
            <a:t>IV Plan Director de la Cooperación Española 2013-2016</a:t>
          </a:r>
        </a:p>
      </dgm:t>
    </dgm:pt>
    <dgm:pt modelId="{A2064B9E-4AFC-4A5B-89E3-1801A8FC9273}" type="parTrans" cxnId="{0BED48A7-A25B-46C5-9882-46E7BF5BFA81}">
      <dgm:prSet/>
      <dgm:spPr/>
      <dgm:t>
        <a:bodyPr/>
        <a:lstStyle/>
        <a:p>
          <a:endParaRPr lang="es-ES"/>
        </a:p>
      </dgm:t>
    </dgm:pt>
    <dgm:pt modelId="{4134DD8B-A9AD-429F-88FE-711D8E124107}" type="sibTrans" cxnId="{0BED48A7-A25B-46C5-9882-46E7BF5BFA81}">
      <dgm:prSet/>
      <dgm:spPr/>
      <dgm:t>
        <a:bodyPr/>
        <a:lstStyle/>
        <a:p>
          <a:endParaRPr lang="es-ES"/>
        </a:p>
      </dgm:t>
    </dgm:pt>
    <dgm:pt modelId="{8B3EB1B9-F516-46E9-966A-A8FA188AD374}">
      <dgm:prSet/>
      <dgm:spPr/>
      <dgm:t>
        <a:bodyPr/>
        <a:lstStyle/>
        <a:p>
          <a:pPr>
            <a:buFont typeface="Wingdings" panose="05000000000000000000" pitchFamily="2" charset="2"/>
            <a:buChar char=""/>
          </a:pPr>
          <a:r>
            <a:rPr lang="es-ES"/>
            <a:t>V Plan director de la cooperación española 2018-2021</a:t>
          </a:r>
        </a:p>
      </dgm:t>
    </dgm:pt>
    <dgm:pt modelId="{54529CC2-432D-4028-B2D1-46759D9DCD26}" type="parTrans" cxnId="{4A1CE92F-1B00-43AF-8734-4BE4D9A5A04C}">
      <dgm:prSet/>
      <dgm:spPr/>
      <dgm:t>
        <a:bodyPr/>
        <a:lstStyle/>
        <a:p>
          <a:endParaRPr lang="es-ES"/>
        </a:p>
      </dgm:t>
    </dgm:pt>
    <dgm:pt modelId="{4CD9460A-5539-4FD1-BED1-383DDE35855B}" type="sibTrans" cxnId="{4A1CE92F-1B00-43AF-8734-4BE4D9A5A04C}">
      <dgm:prSet/>
      <dgm:spPr/>
      <dgm:t>
        <a:bodyPr/>
        <a:lstStyle/>
        <a:p>
          <a:endParaRPr lang="es-ES"/>
        </a:p>
      </dgm:t>
    </dgm:pt>
    <dgm:pt modelId="{739B4F8C-AD46-4547-A3A5-FAB95F9B11A1}">
      <dgm:prSet/>
      <dgm:spPr/>
      <dgm:t>
        <a:bodyPr/>
        <a:lstStyle/>
        <a:p>
          <a:pPr>
            <a:buFont typeface="Wingdings" panose="05000000000000000000" pitchFamily="2" charset="2"/>
            <a:buChar char=""/>
          </a:pPr>
          <a:r>
            <a:rPr lang="es-ES"/>
            <a:t>Estrategia de Acción Humanitaria de la Cooperación Española 2019-2026</a:t>
          </a:r>
        </a:p>
      </dgm:t>
    </dgm:pt>
    <dgm:pt modelId="{42B920BC-430E-46BA-B8C2-602C056CBA54}" type="parTrans" cxnId="{6B049122-EA41-4E1E-8105-360D97055A7F}">
      <dgm:prSet/>
      <dgm:spPr/>
      <dgm:t>
        <a:bodyPr/>
        <a:lstStyle/>
        <a:p>
          <a:endParaRPr lang="es-ES"/>
        </a:p>
      </dgm:t>
    </dgm:pt>
    <dgm:pt modelId="{432F262C-1080-48DB-9E57-2F6938E62FF2}" type="sibTrans" cxnId="{6B049122-EA41-4E1E-8105-360D97055A7F}">
      <dgm:prSet/>
      <dgm:spPr/>
      <dgm:t>
        <a:bodyPr/>
        <a:lstStyle/>
        <a:p>
          <a:endParaRPr lang="es-ES"/>
        </a:p>
      </dgm:t>
    </dgm:pt>
    <dgm:pt modelId="{CDB82728-1082-4E0E-BC97-71BC209F43F0}">
      <dgm:prSet/>
      <dgm:spPr/>
      <dgm:t>
        <a:bodyPr/>
        <a:lstStyle/>
        <a:p>
          <a:pPr>
            <a:buFont typeface="Wingdings" panose="05000000000000000000" pitchFamily="2" charset="2"/>
            <a:buChar char=""/>
          </a:pPr>
          <a:r>
            <a:rPr lang="es-ES" dirty="0"/>
            <a:t>Estrategia de Acción Humanitaria de la Cooperación Española 2007</a:t>
          </a:r>
        </a:p>
      </dgm:t>
    </dgm:pt>
    <dgm:pt modelId="{86CAAA19-EFB0-4D9C-AD6D-24ECF75C4176}" type="parTrans" cxnId="{F6852E46-8BE8-4157-9783-4C133872A133}">
      <dgm:prSet/>
      <dgm:spPr/>
      <dgm:t>
        <a:bodyPr/>
        <a:lstStyle/>
        <a:p>
          <a:endParaRPr lang="es-ES"/>
        </a:p>
      </dgm:t>
    </dgm:pt>
    <dgm:pt modelId="{F07D1316-733C-40C7-BFF8-917391ABE75B}" type="sibTrans" cxnId="{F6852E46-8BE8-4157-9783-4C133872A133}">
      <dgm:prSet/>
      <dgm:spPr/>
      <dgm:t>
        <a:bodyPr/>
        <a:lstStyle/>
        <a:p>
          <a:endParaRPr lang="es-ES"/>
        </a:p>
      </dgm:t>
    </dgm:pt>
    <dgm:pt modelId="{9CC6C455-FA3D-4FFE-8454-C51B14142ABF}" type="pres">
      <dgm:prSet presAssocID="{A22EA37E-1EA6-4429-BCFF-BC4F71EF39DE}" presName="Name0" presStyleCnt="0">
        <dgm:presLayoutVars>
          <dgm:dir/>
          <dgm:resizeHandles val="exact"/>
        </dgm:presLayoutVars>
      </dgm:prSet>
      <dgm:spPr/>
    </dgm:pt>
    <dgm:pt modelId="{E089B9A7-3B1B-4AD6-925E-4AD294002D9C}" type="pres">
      <dgm:prSet presAssocID="{A22EA37E-1EA6-4429-BCFF-BC4F71EF39DE}" presName="arrow" presStyleLbl="bgShp" presStyleIdx="0" presStyleCnt="1"/>
      <dgm:spPr/>
    </dgm:pt>
    <dgm:pt modelId="{06015E0C-514B-4462-B15E-06D1E0E28224}" type="pres">
      <dgm:prSet presAssocID="{A22EA37E-1EA6-4429-BCFF-BC4F71EF39DE}" presName="points" presStyleCnt="0"/>
      <dgm:spPr/>
    </dgm:pt>
    <dgm:pt modelId="{799D73A9-7F10-4540-AD5C-E48BF3AE9170}" type="pres">
      <dgm:prSet presAssocID="{C2870D6D-679C-4316-BA69-483E3562EA5B}" presName="compositeA" presStyleCnt="0"/>
      <dgm:spPr/>
    </dgm:pt>
    <dgm:pt modelId="{5E665D80-BE07-4DCA-91A4-DF504DC1F2AF}" type="pres">
      <dgm:prSet presAssocID="{C2870D6D-679C-4316-BA69-483E3562EA5B}" presName="textA" presStyleLbl="revTx" presStyleIdx="0" presStyleCnt="7" custLinFactNeighborY="15990">
        <dgm:presLayoutVars>
          <dgm:bulletEnabled val="1"/>
        </dgm:presLayoutVars>
      </dgm:prSet>
      <dgm:spPr/>
    </dgm:pt>
    <dgm:pt modelId="{1E3DF81A-CD62-47BD-94BF-B39AA8F0E569}" type="pres">
      <dgm:prSet presAssocID="{C2870D6D-679C-4316-BA69-483E3562EA5B}" presName="circleA" presStyleLbl="node1" presStyleIdx="0" presStyleCnt="7"/>
      <dgm:spPr/>
    </dgm:pt>
    <dgm:pt modelId="{2512BF1C-14F6-4605-9A3C-B494495E1812}" type="pres">
      <dgm:prSet presAssocID="{C2870D6D-679C-4316-BA69-483E3562EA5B}" presName="spaceA" presStyleCnt="0"/>
      <dgm:spPr/>
    </dgm:pt>
    <dgm:pt modelId="{6EB1455A-75EC-4161-B9A2-77A1495DE1ED}" type="pres">
      <dgm:prSet presAssocID="{200E8082-5D81-4E68-BF25-9AA6F91D1874}" presName="space" presStyleCnt="0"/>
      <dgm:spPr/>
    </dgm:pt>
    <dgm:pt modelId="{3AE5BB39-7F0C-42F7-A0A8-A8A6BD80ABC3}" type="pres">
      <dgm:prSet presAssocID="{77A71431-3D7D-4418-B0AC-1FAFF566EAEF}" presName="compositeB" presStyleCnt="0"/>
      <dgm:spPr/>
    </dgm:pt>
    <dgm:pt modelId="{A5F05DD0-9397-4C05-B051-EDC71626149E}" type="pres">
      <dgm:prSet presAssocID="{77A71431-3D7D-4418-B0AC-1FAFF566EAEF}" presName="textB" presStyleLbl="revTx" presStyleIdx="1" presStyleCnt="7">
        <dgm:presLayoutVars>
          <dgm:bulletEnabled val="1"/>
        </dgm:presLayoutVars>
      </dgm:prSet>
      <dgm:spPr/>
    </dgm:pt>
    <dgm:pt modelId="{20C13019-F8EB-400D-9C56-B8668EF975D4}" type="pres">
      <dgm:prSet presAssocID="{77A71431-3D7D-4418-B0AC-1FAFF566EAEF}" presName="circleB" presStyleLbl="node1" presStyleIdx="1" presStyleCnt="7"/>
      <dgm:spPr/>
    </dgm:pt>
    <dgm:pt modelId="{1ABC023C-9282-4276-BD82-6E08F8E72A87}" type="pres">
      <dgm:prSet presAssocID="{77A71431-3D7D-4418-B0AC-1FAFF566EAEF}" presName="spaceB" presStyleCnt="0"/>
      <dgm:spPr/>
    </dgm:pt>
    <dgm:pt modelId="{E1E35086-C902-4EE2-966E-CF68BE9CEDF2}" type="pres">
      <dgm:prSet presAssocID="{BA100370-9468-4F7A-A92A-F3074694267C}" presName="space" presStyleCnt="0"/>
      <dgm:spPr/>
    </dgm:pt>
    <dgm:pt modelId="{7497E261-0B40-417A-9730-EF809592DBC2}" type="pres">
      <dgm:prSet presAssocID="{CDB82728-1082-4E0E-BC97-71BC209F43F0}" presName="compositeA" presStyleCnt="0"/>
      <dgm:spPr/>
    </dgm:pt>
    <dgm:pt modelId="{07F4AC26-73C4-4DA0-8319-63FF0F92ABB6}" type="pres">
      <dgm:prSet presAssocID="{CDB82728-1082-4E0E-BC97-71BC209F43F0}" presName="textA" presStyleLbl="revTx" presStyleIdx="2" presStyleCnt="7">
        <dgm:presLayoutVars>
          <dgm:bulletEnabled val="1"/>
        </dgm:presLayoutVars>
      </dgm:prSet>
      <dgm:spPr/>
    </dgm:pt>
    <dgm:pt modelId="{00E7355A-7DFC-4059-A653-1AF1B99C1180}" type="pres">
      <dgm:prSet presAssocID="{CDB82728-1082-4E0E-BC97-71BC209F43F0}" presName="circleA" presStyleLbl="node1" presStyleIdx="2" presStyleCnt="7"/>
      <dgm:spPr/>
    </dgm:pt>
    <dgm:pt modelId="{87BFD336-81E0-4107-B1E2-D868C62BAA3D}" type="pres">
      <dgm:prSet presAssocID="{CDB82728-1082-4E0E-BC97-71BC209F43F0}" presName="spaceA" presStyleCnt="0"/>
      <dgm:spPr/>
    </dgm:pt>
    <dgm:pt modelId="{7F157FB5-71DE-447C-85ED-D3436A211606}" type="pres">
      <dgm:prSet presAssocID="{F07D1316-733C-40C7-BFF8-917391ABE75B}" presName="space" presStyleCnt="0"/>
      <dgm:spPr/>
    </dgm:pt>
    <dgm:pt modelId="{4DC77C9A-BF18-4AF7-9C5B-313509956EC9}" type="pres">
      <dgm:prSet presAssocID="{E36C34B8-3BFB-4DF8-9854-63D80E912FCF}" presName="compositeB" presStyleCnt="0"/>
      <dgm:spPr/>
    </dgm:pt>
    <dgm:pt modelId="{D8A0C62E-22D9-47BC-B1A0-6EF834EAB7EA}" type="pres">
      <dgm:prSet presAssocID="{E36C34B8-3BFB-4DF8-9854-63D80E912FCF}" presName="textB" presStyleLbl="revTx" presStyleIdx="3" presStyleCnt="7">
        <dgm:presLayoutVars>
          <dgm:bulletEnabled val="1"/>
        </dgm:presLayoutVars>
      </dgm:prSet>
      <dgm:spPr/>
    </dgm:pt>
    <dgm:pt modelId="{E663A38C-B2A5-49A6-8311-E49310E013A3}" type="pres">
      <dgm:prSet presAssocID="{E36C34B8-3BFB-4DF8-9854-63D80E912FCF}" presName="circleB" presStyleLbl="node1" presStyleIdx="3" presStyleCnt="7"/>
      <dgm:spPr/>
    </dgm:pt>
    <dgm:pt modelId="{5220BB8C-1F37-46E3-9EF3-EBB2EB9EF648}" type="pres">
      <dgm:prSet presAssocID="{E36C34B8-3BFB-4DF8-9854-63D80E912FCF}" presName="spaceB" presStyleCnt="0"/>
      <dgm:spPr/>
    </dgm:pt>
    <dgm:pt modelId="{D818AF38-D67B-40A4-AF30-71FD4A60A515}" type="pres">
      <dgm:prSet presAssocID="{F136DBD0-86BF-4B3E-96BF-CFC7C2CC8C8E}" presName="space" presStyleCnt="0"/>
      <dgm:spPr/>
    </dgm:pt>
    <dgm:pt modelId="{0533089E-E345-4A0E-AC1F-CBDD2C50508E}" type="pres">
      <dgm:prSet presAssocID="{7738EB3E-4909-46D7-BFF5-E8172BAE45D3}" presName="compositeA" presStyleCnt="0"/>
      <dgm:spPr/>
    </dgm:pt>
    <dgm:pt modelId="{DBBAC5B2-4A84-489C-8983-4541B76C193B}" type="pres">
      <dgm:prSet presAssocID="{7738EB3E-4909-46D7-BFF5-E8172BAE45D3}" presName="textA" presStyleLbl="revTx" presStyleIdx="4" presStyleCnt="7">
        <dgm:presLayoutVars>
          <dgm:bulletEnabled val="1"/>
        </dgm:presLayoutVars>
      </dgm:prSet>
      <dgm:spPr/>
    </dgm:pt>
    <dgm:pt modelId="{CDAFFAFF-19C8-46B8-BAED-C235AB2E7BA5}" type="pres">
      <dgm:prSet presAssocID="{7738EB3E-4909-46D7-BFF5-E8172BAE45D3}" presName="circleA" presStyleLbl="node1" presStyleIdx="4" presStyleCnt="7"/>
      <dgm:spPr/>
    </dgm:pt>
    <dgm:pt modelId="{73C0C3F9-FBE6-4928-BCCD-F90827E404D7}" type="pres">
      <dgm:prSet presAssocID="{7738EB3E-4909-46D7-BFF5-E8172BAE45D3}" presName="spaceA" presStyleCnt="0"/>
      <dgm:spPr/>
    </dgm:pt>
    <dgm:pt modelId="{51754F7D-BC26-4E8C-9B45-5D0459B02F78}" type="pres">
      <dgm:prSet presAssocID="{4134DD8B-A9AD-429F-88FE-711D8E124107}" presName="space" presStyleCnt="0"/>
      <dgm:spPr/>
    </dgm:pt>
    <dgm:pt modelId="{72019B34-54C7-44EC-9D5D-5AE81C0AC9D1}" type="pres">
      <dgm:prSet presAssocID="{8B3EB1B9-F516-46E9-966A-A8FA188AD374}" presName="compositeB" presStyleCnt="0"/>
      <dgm:spPr/>
    </dgm:pt>
    <dgm:pt modelId="{E1BB9C34-623D-4F63-B97E-B4BEADD291E8}" type="pres">
      <dgm:prSet presAssocID="{8B3EB1B9-F516-46E9-966A-A8FA188AD374}" presName="textB" presStyleLbl="revTx" presStyleIdx="5" presStyleCnt="7">
        <dgm:presLayoutVars>
          <dgm:bulletEnabled val="1"/>
        </dgm:presLayoutVars>
      </dgm:prSet>
      <dgm:spPr/>
    </dgm:pt>
    <dgm:pt modelId="{E4AA334D-7FF6-4514-9094-7DDD4174D6A0}" type="pres">
      <dgm:prSet presAssocID="{8B3EB1B9-F516-46E9-966A-A8FA188AD374}" presName="circleB" presStyleLbl="node1" presStyleIdx="5" presStyleCnt="7"/>
      <dgm:spPr/>
    </dgm:pt>
    <dgm:pt modelId="{C2BC4186-A645-4F38-A4F3-F3533D09A6D9}" type="pres">
      <dgm:prSet presAssocID="{8B3EB1B9-F516-46E9-966A-A8FA188AD374}" presName="spaceB" presStyleCnt="0"/>
      <dgm:spPr/>
    </dgm:pt>
    <dgm:pt modelId="{EF91566B-BA22-46FA-A8E1-01C9F1FD548C}" type="pres">
      <dgm:prSet presAssocID="{4CD9460A-5539-4FD1-BED1-383DDE35855B}" presName="space" presStyleCnt="0"/>
      <dgm:spPr/>
    </dgm:pt>
    <dgm:pt modelId="{8694105C-E690-4B6D-AD07-EB653AF0F39B}" type="pres">
      <dgm:prSet presAssocID="{739B4F8C-AD46-4547-A3A5-FAB95F9B11A1}" presName="compositeA" presStyleCnt="0"/>
      <dgm:spPr/>
    </dgm:pt>
    <dgm:pt modelId="{81F6D7BC-0224-4A0B-B37E-1B4B54C4C0F5}" type="pres">
      <dgm:prSet presAssocID="{739B4F8C-AD46-4547-A3A5-FAB95F9B11A1}" presName="textA" presStyleLbl="revTx" presStyleIdx="6" presStyleCnt="7">
        <dgm:presLayoutVars>
          <dgm:bulletEnabled val="1"/>
        </dgm:presLayoutVars>
      </dgm:prSet>
      <dgm:spPr/>
    </dgm:pt>
    <dgm:pt modelId="{33AF64C3-9320-429B-9C4F-99F050376663}" type="pres">
      <dgm:prSet presAssocID="{739B4F8C-AD46-4547-A3A5-FAB95F9B11A1}" presName="circleA" presStyleLbl="node1" presStyleIdx="6" presStyleCnt="7"/>
      <dgm:spPr/>
    </dgm:pt>
    <dgm:pt modelId="{E9EEF937-28BB-4566-88D9-B9D848CF6558}" type="pres">
      <dgm:prSet presAssocID="{739B4F8C-AD46-4547-A3A5-FAB95F9B11A1}" presName="spaceA" presStyleCnt="0"/>
      <dgm:spPr/>
    </dgm:pt>
  </dgm:ptLst>
  <dgm:cxnLst>
    <dgm:cxn modelId="{59139C02-E089-452C-968C-036C6D4EA8FB}" type="presOf" srcId="{A22EA37E-1EA6-4429-BCFF-BC4F71EF39DE}" destId="{9CC6C455-FA3D-4FFE-8454-C51B14142ABF}" srcOrd="0" destOrd="0" presId="urn:microsoft.com/office/officeart/2005/8/layout/hProcess11"/>
    <dgm:cxn modelId="{5A69EC1A-322B-44FF-BD47-C915BEFC15BE}" type="presOf" srcId="{C2870D6D-679C-4316-BA69-483E3562EA5B}" destId="{5E665D80-BE07-4DCA-91A4-DF504DC1F2AF}" srcOrd="0" destOrd="0" presId="urn:microsoft.com/office/officeart/2005/8/layout/hProcess11"/>
    <dgm:cxn modelId="{D1974020-A527-44B1-BD55-7AD93DD5AE70}" type="presOf" srcId="{CDB82728-1082-4E0E-BC97-71BC209F43F0}" destId="{07F4AC26-73C4-4DA0-8319-63FF0F92ABB6}" srcOrd="0" destOrd="0" presId="urn:microsoft.com/office/officeart/2005/8/layout/hProcess11"/>
    <dgm:cxn modelId="{6B049122-EA41-4E1E-8105-360D97055A7F}" srcId="{A22EA37E-1EA6-4429-BCFF-BC4F71EF39DE}" destId="{739B4F8C-AD46-4547-A3A5-FAB95F9B11A1}" srcOrd="6" destOrd="0" parTransId="{42B920BC-430E-46BA-B8C2-602C056CBA54}" sibTransId="{432F262C-1080-48DB-9E57-2F6938E62FF2}"/>
    <dgm:cxn modelId="{4A1CE92F-1B00-43AF-8734-4BE4D9A5A04C}" srcId="{A22EA37E-1EA6-4429-BCFF-BC4F71EF39DE}" destId="{8B3EB1B9-F516-46E9-966A-A8FA188AD374}" srcOrd="5" destOrd="0" parTransId="{54529CC2-432D-4028-B2D1-46759D9DCD26}" sibTransId="{4CD9460A-5539-4FD1-BED1-383DDE35855B}"/>
    <dgm:cxn modelId="{F6852E46-8BE8-4157-9783-4C133872A133}" srcId="{A22EA37E-1EA6-4429-BCFF-BC4F71EF39DE}" destId="{CDB82728-1082-4E0E-BC97-71BC209F43F0}" srcOrd="2" destOrd="0" parTransId="{86CAAA19-EFB0-4D9C-AD6D-24ECF75C4176}" sibTransId="{F07D1316-733C-40C7-BFF8-917391ABE75B}"/>
    <dgm:cxn modelId="{10C38766-006D-422E-97BB-A37BBD4FE46A}" srcId="{A22EA37E-1EA6-4429-BCFF-BC4F71EF39DE}" destId="{77A71431-3D7D-4418-B0AC-1FAFF566EAEF}" srcOrd="1" destOrd="0" parTransId="{F46D2B1E-88DC-4B6C-87FF-DE4AC85512BE}" sibTransId="{BA100370-9468-4F7A-A92A-F3074694267C}"/>
    <dgm:cxn modelId="{F59FAB6C-0A3F-4EB2-966A-1B04E22C4C08}" type="presOf" srcId="{77A71431-3D7D-4418-B0AC-1FAFF566EAEF}" destId="{A5F05DD0-9397-4C05-B051-EDC71626149E}" srcOrd="0" destOrd="0" presId="urn:microsoft.com/office/officeart/2005/8/layout/hProcess11"/>
    <dgm:cxn modelId="{6EF55F54-5AE6-44C2-8688-E4B49DB28F27}" type="presOf" srcId="{8B3EB1B9-F516-46E9-966A-A8FA188AD374}" destId="{E1BB9C34-623D-4F63-B97E-B4BEADD291E8}" srcOrd="0" destOrd="0" presId="urn:microsoft.com/office/officeart/2005/8/layout/hProcess11"/>
    <dgm:cxn modelId="{20E4B959-2E4C-47A6-9B6A-B14CC56539E0}" srcId="{A22EA37E-1EA6-4429-BCFF-BC4F71EF39DE}" destId="{C2870D6D-679C-4316-BA69-483E3562EA5B}" srcOrd="0" destOrd="0" parTransId="{3A1CF185-1BD8-43E6-9C03-E13783075009}" sibTransId="{200E8082-5D81-4E68-BF25-9AA6F91D1874}"/>
    <dgm:cxn modelId="{CB0C0289-CC2C-4400-851C-3130574911D5}" type="presOf" srcId="{7738EB3E-4909-46D7-BFF5-E8172BAE45D3}" destId="{DBBAC5B2-4A84-489C-8983-4541B76C193B}" srcOrd="0" destOrd="0" presId="urn:microsoft.com/office/officeart/2005/8/layout/hProcess11"/>
    <dgm:cxn modelId="{629FFB8E-8777-4251-976D-8C6F34D69FB6}" type="presOf" srcId="{739B4F8C-AD46-4547-A3A5-FAB95F9B11A1}" destId="{81F6D7BC-0224-4A0B-B37E-1B4B54C4C0F5}" srcOrd="0" destOrd="0" presId="urn:microsoft.com/office/officeart/2005/8/layout/hProcess11"/>
    <dgm:cxn modelId="{0BED48A7-A25B-46C5-9882-46E7BF5BFA81}" srcId="{A22EA37E-1EA6-4429-BCFF-BC4F71EF39DE}" destId="{7738EB3E-4909-46D7-BFF5-E8172BAE45D3}" srcOrd="4" destOrd="0" parTransId="{A2064B9E-4AFC-4A5B-89E3-1801A8FC9273}" sibTransId="{4134DD8B-A9AD-429F-88FE-711D8E124107}"/>
    <dgm:cxn modelId="{114517BB-56A1-4392-BFBF-148552429E83}" srcId="{A22EA37E-1EA6-4429-BCFF-BC4F71EF39DE}" destId="{E36C34B8-3BFB-4DF8-9854-63D80E912FCF}" srcOrd="3" destOrd="0" parTransId="{D14CD6CC-C349-4EC3-8C18-B20D87052B36}" sibTransId="{F136DBD0-86BF-4B3E-96BF-CFC7C2CC8C8E}"/>
    <dgm:cxn modelId="{882230DB-2170-4531-B733-8FB0E946B3B3}" type="presOf" srcId="{E36C34B8-3BFB-4DF8-9854-63D80E912FCF}" destId="{D8A0C62E-22D9-47BC-B1A0-6EF834EAB7EA}" srcOrd="0" destOrd="0" presId="urn:microsoft.com/office/officeart/2005/8/layout/hProcess11"/>
    <dgm:cxn modelId="{A73BE339-19B8-4D27-AFE8-8109A14F3DFC}" type="presParOf" srcId="{9CC6C455-FA3D-4FFE-8454-C51B14142ABF}" destId="{E089B9A7-3B1B-4AD6-925E-4AD294002D9C}" srcOrd="0" destOrd="0" presId="urn:microsoft.com/office/officeart/2005/8/layout/hProcess11"/>
    <dgm:cxn modelId="{5D5811DA-D71A-4AE7-BB6D-0E9197E92AE9}" type="presParOf" srcId="{9CC6C455-FA3D-4FFE-8454-C51B14142ABF}" destId="{06015E0C-514B-4462-B15E-06D1E0E28224}" srcOrd="1" destOrd="0" presId="urn:microsoft.com/office/officeart/2005/8/layout/hProcess11"/>
    <dgm:cxn modelId="{EB7BD1EA-2E3B-45E5-869E-2416A972F5D6}" type="presParOf" srcId="{06015E0C-514B-4462-B15E-06D1E0E28224}" destId="{799D73A9-7F10-4540-AD5C-E48BF3AE9170}" srcOrd="0" destOrd="0" presId="urn:microsoft.com/office/officeart/2005/8/layout/hProcess11"/>
    <dgm:cxn modelId="{B2A4ACB4-A225-450F-A84D-5D8B9CC9DAD7}" type="presParOf" srcId="{799D73A9-7F10-4540-AD5C-E48BF3AE9170}" destId="{5E665D80-BE07-4DCA-91A4-DF504DC1F2AF}" srcOrd="0" destOrd="0" presId="urn:microsoft.com/office/officeart/2005/8/layout/hProcess11"/>
    <dgm:cxn modelId="{35767F33-4788-48F7-9621-D387AEEDD25F}" type="presParOf" srcId="{799D73A9-7F10-4540-AD5C-E48BF3AE9170}" destId="{1E3DF81A-CD62-47BD-94BF-B39AA8F0E569}" srcOrd="1" destOrd="0" presId="urn:microsoft.com/office/officeart/2005/8/layout/hProcess11"/>
    <dgm:cxn modelId="{7EFF2B0F-C463-4E87-BA70-BD1BEC0BB12A}" type="presParOf" srcId="{799D73A9-7F10-4540-AD5C-E48BF3AE9170}" destId="{2512BF1C-14F6-4605-9A3C-B494495E1812}" srcOrd="2" destOrd="0" presId="urn:microsoft.com/office/officeart/2005/8/layout/hProcess11"/>
    <dgm:cxn modelId="{984429B8-D615-4033-84CD-6AABE031943B}" type="presParOf" srcId="{06015E0C-514B-4462-B15E-06D1E0E28224}" destId="{6EB1455A-75EC-4161-B9A2-77A1495DE1ED}" srcOrd="1" destOrd="0" presId="urn:microsoft.com/office/officeart/2005/8/layout/hProcess11"/>
    <dgm:cxn modelId="{ABE45138-9312-4E22-8DF8-B3E44D1E375E}" type="presParOf" srcId="{06015E0C-514B-4462-B15E-06D1E0E28224}" destId="{3AE5BB39-7F0C-42F7-A0A8-A8A6BD80ABC3}" srcOrd="2" destOrd="0" presId="urn:microsoft.com/office/officeart/2005/8/layout/hProcess11"/>
    <dgm:cxn modelId="{06CC6820-7239-46B7-9C91-85ADC0A1CE2A}" type="presParOf" srcId="{3AE5BB39-7F0C-42F7-A0A8-A8A6BD80ABC3}" destId="{A5F05DD0-9397-4C05-B051-EDC71626149E}" srcOrd="0" destOrd="0" presId="urn:microsoft.com/office/officeart/2005/8/layout/hProcess11"/>
    <dgm:cxn modelId="{0A595995-1BB2-4987-BAEB-A4479853B501}" type="presParOf" srcId="{3AE5BB39-7F0C-42F7-A0A8-A8A6BD80ABC3}" destId="{20C13019-F8EB-400D-9C56-B8668EF975D4}" srcOrd="1" destOrd="0" presId="urn:microsoft.com/office/officeart/2005/8/layout/hProcess11"/>
    <dgm:cxn modelId="{9764C879-A795-477E-B681-F403A0686FDB}" type="presParOf" srcId="{3AE5BB39-7F0C-42F7-A0A8-A8A6BD80ABC3}" destId="{1ABC023C-9282-4276-BD82-6E08F8E72A87}" srcOrd="2" destOrd="0" presId="urn:microsoft.com/office/officeart/2005/8/layout/hProcess11"/>
    <dgm:cxn modelId="{5B48A9BE-2856-415E-8CD4-237DE9CC0CFF}" type="presParOf" srcId="{06015E0C-514B-4462-B15E-06D1E0E28224}" destId="{E1E35086-C902-4EE2-966E-CF68BE9CEDF2}" srcOrd="3" destOrd="0" presId="urn:microsoft.com/office/officeart/2005/8/layout/hProcess11"/>
    <dgm:cxn modelId="{4AB5FCAC-D3F7-47F1-B6BA-65A6A9E9EE79}" type="presParOf" srcId="{06015E0C-514B-4462-B15E-06D1E0E28224}" destId="{7497E261-0B40-417A-9730-EF809592DBC2}" srcOrd="4" destOrd="0" presId="urn:microsoft.com/office/officeart/2005/8/layout/hProcess11"/>
    <dgm:cxn modelId="{E919BE0B-EF06-4C38-8333-EA8FC1DDBAA8}" type="presParOf" srcId="{7497E261-0B40-417A-9730-EF809592DBC2}" destId="{07F4AC26-73C4-4DA0-8319-63FF0F92ABB6}" srcOrd="0" destOrd="0" presId="urn:microsoft.com/office/officeart/2005/8/layout/hProcess11"/>
    <dgm:cxn modelId="{5516EC30-C25D-4995-9863-477ABEFB515C}" type="presParOf" srcId="{7497E261-0B40-417A-9730-EF809592DBC2}" destId="{00E7355A-7DFC-4059-A653-1AF1B99C1180}" srcOrd="1" destOrd="0" presId="urn:microsoft.com/office/officeart/2005/8/layout/hProcess11"/>
    <dgm:cxn modelId="{35A2F09D-A9F6-4DEF-9A6B-BB0331C7A565}" type="presParOf" srcId="{7497E261-0B40-417A-9730-EF809592DBC2}" destId="{87BFD336-81E0-4107-B1E2-D868C62BAA3D}" srcOrd="2" destOrd="0" presId="urn:microsoft.com/office/officeart/2005/8/layout/hProcess11"/>
    <dgm:cxn modelId="{B5EBE050-0494-4D11-8490-9DB73D842DDF}" type="presParOf" srcId="{06015E0C-514B-4462-B15E-06D1E0E28224}" destId="{7F157FB5-71DE-447C-85ED-D3436A211606}" srcOrd="5" destOrd="0" presId="urn:microsoft.com/office/officeart/2005/8/layout/hProcess11"/>
    <dgm:cxn modelId="{003C40A1-8EF4-486B-9255-391C069045B4}" type="presParOf" srcId="{06015E0C-514B-4462-B15E-06D1E0E28224}" destId="{4DC77C9A-BF18-4AF7-9C5B-313509956EC9}" srcOrd="6" destOrd="0" presId="urn:microsoft.com/office/officeart/2005/8/layout/hProcess11"/>
    <dgm:cxn modelId="{50001204-75CA-430B-93F2-10B9D71E9BE0}" type="presParOf" srcId="{4DC77C9A-BF18-4AF7-9C5B-313509956EC9}" destId="{D8A0C62E-22D9-47BC-B1A0-6EF834EAB7EA}" srcOrd="0" destOrd="0" presId="urn:microsoft.com/office/officeart/2005/8/layout/hProcess11"/>
    <dgm:cxn modelId="{E7ACBA4D-1395-4720-8033-1DC7ADA66438}" type="presParOf" srcId="{4DC77C9A-BF18-4AF7-9C5B-313509956EC9}" destId="{E663A38C-B2A5-49A6-8311-E49310E013A3}" srcOrd="1" destOrd="0" presId="urn:microsoft.com/office/officeart/2005/8/layout/hProcess11"/>
    <dgm:cxn modelId="{D5797D7D-1C13-4654-A522-E41B1BA65149}" type="presParOf" srcId="{4DC77C9A-BF18-4AF7-9C5B-313509956EC9}" destId="{5220BB8C-1F37-46E3-9EF3-EBB2EB9EF648}" srcOrd="2" destOrd="0" presId="urn:microsoft.com/office/officeart/2005/8/layout/hProcess11"/>
    <dgm:cxn modelId="{E81BF74E-3E51-473B-BE16-DDB85658C4B9}" type="presParOf" srcId="{06015E0C-514B-4462-B15E-06D1E0E28224}" destId="{D818AF38-D67B-40A4-AF30-71FD4A60A515}" srcOrd="7" destOrd="0" presId="urn:microsoft.com/office/officeart/2005/8/layout/hProcess11"/>
    <dgm:cxn modelId="{58034725-8AA9-4F0E-BD2B-9E0E75117265}" type="presParOf" srcId="{06015E0C-514B-4462-B15E-06D1E0E28224}" destId="{0533089E-E345-4A0E-AC1F-CBDD2C50508E}" srcOrd="8" destOrd="0" presId="urn:microsoft.com/office/officeart/2005/8/layout/hProcess11"/>
    <dgm:cxn modelId="{BEE46F57-CB3D-42F7-9BEB-03943C7E6780}" type="presParOf" srcId="{0533089E-E345-4A0E-AC1F-CBDD2C50508E}" destId="{DBBAC5B2-4A84-489C-8983-4541B76C193B}" srcOrd="0" destOrd="0" presId="urn:microsoft.com/office/officeart/2005/8/layout/hProcess11"/>
    <dgm:cxn modelId="{7EEEE359-15CA-468D-9970-A79B6049B4E0}" type="presParOf" srcId="{0533089E-E345-4A0E-AC1F-CBDD2C50508E}" destId="{CDAFFAFF-19C8-46B8-BAED-C235AB2E7BA5}" srcOrd="1" destOrd="0" presId="urn:microsoft.com/office/officeart/2005/8/layout/hProcess11"/>
    <dgm:cxn modelId="{D041C161-196A-4D73-89EA-784437EB5AE0}" type="presParOf" srcId="{0533089E-E345-4A0E-AC1F-CBDD2C50508E}" destId="{73C0C3F9-FBE6-4928-BCCD-F90827E404D7}" srcOrd="2" destOrd="0" presId="urn:microsoft.com/office/officeart/2005/8/layout/hProcess11"/>
    <dgm:cxn modelId="{71F9820D-E4E1-4D03-A5DB-456E07CC1F0D}" type="presParOf" srcId="{06015E0C-514B-4462-B15E-06D1E0E28224}" destId="{51754F7D-BC26-4E8C-9B45-5D0459B02F78}" srcOrd="9" destOrd="0" presId="urn:microsoft.com/office/officeart/2005/8/layout/hProcess11"/>
    <dgm:cxn modelId="{74244DD3-F5BE-4BC6-9244-AC08FAF24A77}" type="presParOf" srcId="{06015E0C-514B-4462-B15E-06D1E0E28224}" destId="{72019B34-54C7-44EC-9D5D-5AE81C0AC9D1}" srcOrd="10" destOrd="0" presId="urn:microsoft.com/office/officeart/2005/8/layout/hProcess11"/>
    <dgm:cxn modelId="{86E6B6CE-2303-42D8-9A35-C155111A6E56}" type="presParOf" srcId="{72019B34-54C7-44EC-9D5D-5AE81C0AC9D1}" destId="{E1BB9C34-623D-4F63-B97E-B4BEADD291E8}" srcOrd="0" destOrd="0" presId="urn:microsoft.com/office/officeart/2005/8/layout/hProcess11"/>
    <dgm:cxn modelId="{680FE257-9F8C-4546-9C37-855FB5B59075}" type="presParOf" srcId="{72019B34-54C7-44EC-9D5D-5AE81C0AC9D1}" destId="{E4AA334D-7FF6-4514-9094-7DDD4174D6A0}" srcOrd="1" destOrd="0" presId="urn:microsoft.com/office/officeart/2005/8/layout/hProcess11"/>
    <dgm:cxn modelId="{7E67D224-8130-4817-B2E7-931478CFF65D}" type="presParOf" srcId="{72019B34-54C7-44EC-9D5D-5AE81C0AC9D1}" destId="{C2BC4186-A645-4F38-A4F3-F3533D09A6D9}" srcOrd="2" destOrd="0" presId="urn:microsoft.com/office/officeart/2005/8/layout/hProcess11"/>
    <dgm:cxn modelId="{3C6CA228-548A-42A0-A3B8-A7F14D268A22}" type="presParOf" srcId="{06015E0C-514B-4462-B15E-06D1E0E28224}" destId="{EF91566B-BA22-46FA-A8E1-01C9F1FD548C}" srcOrd="11" destOrd="0" presId="urn:microsoft.com/office/officeart/2005/8/layout/hProcess11"/>
    <dgm:cxn modelId="{09E6759B-7197-478E-B78A-CE3AB2DD2B32}" type="presParOf" srcId="{06015E0C-514B-4462-B15E-06D1E0E28224}" destId="{8694105C-E690-4B6D-AD07-EB653AF0F39B}" srcOrd="12" destOrd="0" presId="urn:microsoft.com/office/officeart/2005/8/layout/hProcess11"/>
    <dgm:cxn modelId="{41649D17-FE85-4C47-8033-1FADD2402D67}" type="presParOf" srcId="{8694105C-E690-4B6D-AD07-EB653AF0F39B}" destId="{81F6D7BC-0224-4A0B-B37E-1B4B54C4C0F5}" srcOrd="0" destOrd="0" presId="urn:microsoft.com/office/officeart/2005/8/layout/hProcess11"/>
    <dgm:cxn modelId="{E37221C7-C98F-463C-99BC-93FD2E6A3F2D}" type="presParOf" srcId="{8694105C-E690-4B6D-AD07-EB653AF0F39B}" destId="{33AF64C3-9320-429B-9C4F-99F050376663}" srcOrd="1" destOrd="0" presId="urn:microsoft.com/office/officeart/2005/8/layout/hProcess11"/>
    <dgm:cxn modelId="{ADA03955-20DE-4BA7-BBCA-A6898084C7DF}" type="presParOf" srcId="{8694105C-E690-4B6D-AD07-EB653AF0F39B}" destId="{E9EEF937-28BB-4566-88D9-B9D848CF6558}"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481E81E-4CAA-4DE6-8835-16EE265A4486}" type="doc">
      <dgm:prSet loTypeId="urn:microsoft.com/office/officeart/2009/3/layout/IncreasingArrowsProcess" loCatId="process" qsTypeId="urn:microsoft.com/office/officeart/2005/8/quickstyle/3d1" qsCatId="3D" csTypeId="urn:microsoft.com/office/officeart/2005/8/colors/colorful2" csCatId="colorful" phldr="1"/>
      <dgm:spPr/>
      <dgm:t>
        <a:bodyPr/>
        <a:lstStyle/>
        <a:p>
          <a:endParaRPr lang="es-ES"/>
        </a:p>
      </dgm:t>
    </dgm:pt>
    <dgm:pt modelId="{BAD1C0D5-2F18-477D-B8E9-E779D8E13DD5}">
      <dgm:prSet phldrT="[Texto]"/>
      <dgm:spPr/>
      <dgm:t>
        <a:bodyPr/>
        <a:lstStyle/>
        <a:p>
          <a:r>
            <a:rPr lang="es-ES" b="1"/>
            <a:t>Línea estratégica 1</a:t>
          </a:r>
          <a:endParaRPr lang="es-ES"/>
        </a:p>
      </dgm:t>
    </dgm:pt>
    <dgm:pt modelId="{69D7E5DF-8162-4C63-9353-CD50F11BF86E}" type="parTrans" cxnId="{685CD0ED-C90A-4F3A-A458-E0840A80986B}">
      <dgm:prSet/>
      <dgm:spPr/>
      <dgm:t>
        <a:bodyPr/>
        <a:lstStyle/>
        <a:p>
          <a:endParaRPr lang="es-ES"/>
        </a:p>
      </dgm:t>
    </dgm:pt>
    <dgm:pt modelId="{9844DF94-3BD0-46F7-ACC6-E5DEB2DBFC41}" type="sibTrans" cxnId="{685CD0ED-C90A-4F3A-A458-E0840A80986B}">
      <dgm:prSet/>
      <dgm:spPr/>
      <dgm:t>
        <a:bodyPr/>
        <a:lstStyle/>
        <a:p>
          <a:endParaRPr lang="es-ES"/>
        </a:p>
      </dgm:t>
    </dgm:pt>
    <dgm:pt modelId="{F3E39B5D-6CAE-46D2-B004-0816E56AA606}">
      <dgm:prSet phldrT="[Texto]"/>
      <dgm:spPr/>
      <dgm:t>
        <a:bodyPr/>
        <a:lstStyle/>
        <a:p>
          <a:r>
            <a:rPr lang="es-ES" b="1"/>
            <a:t>Resultado 2</a:t>
          </a:r>
          <a:endParaRPr lang="es-ES"/>
        </a:p>
      </dgm:t>
    </dgm:pt>
    <dgm:pt modelId="{D3A275CE-6AC5-43BA-9AF5-EE67A2F42B5F}" type="parTrans" cxnId="{41811D7B-3F59-4A3E-9CA4-8EFC8E97EDAA}">
      <dgm:prSet/>
      <dgm:spPr/>
      <dgm:t>
        <a:bodyPr/>
        <a:lstStyle/>
        <a:p>
          <a:endParaRPr lang="es-ES"/>
        </a:p>
      </dgm:t>
    </dgm:pt>
    <dgm:pt modelId="{B9EFB62C-5CBD-4885-A312-D328B546393B}" type="sibTrans" cxnId="{41811D7B-3F59-4A3E-9CA4-8EFC8E97EDAA}">
      <dgm:prSet/>
      <dgm:spPr/>
      <dgm:t>
        <a:bodyPr/>
        <a:lstStyle/>
        <a:p>
          <a:endParaRPr lang="es-ES"/>
        </a:p>
      </dgm:t>
    </dgm:pt>
    <dgm:pt modelId="{E4E503C3-1E3C-4B86-8286-A8DF928814A7}">
      <dgm:prSet phldrT="[Texto]"/>
      <dgm:spPr/>
      <dgm:t>
        <a:bodyPr/>
        <a:lstStyle/>
        <a:p>
          <a:r>
            <a:rPr lang="es-ES"/>
            <a:t>Fortalecida la incorporación de la Protección en la Acción Humanitaria Española</a:t>
          </a:r>
        </a:p>
      </dgm:t>
    </dgm:pt>
    <dgm:pt modelId="{73F51575-DC22-4261-9027-9E62F9382DB1}" type="parTrans" cxnId="{A8ABB7F5-C61B-48AF-BD47-AF8921ABE987}">
      <dgm:prSet/>
      <dgm:spPr/>
      <dgm:t>
        <a:bodyPr/>
        <a:lstStyle/>
        <a:p>
          <a:endParaRPr lang="es-ES"/>
        </a:p>
      </dgm:t>
    </dgm:pt>
    <dgm:pt modelId="{C5FC4731-5D6D-4A4F-A020-9160BEF0ABA7}" type="sibTrans" cxnId="{A8ABB7F5-C61B-48AF-BD47-AF8921ABE987}">
      <dgm:prSet/>
      <dgm:spPr/>
      <dgm:t>
        <a:bodyPr/>
        <a:lstStyle/>
        <a:p>
          <a:endParaRPr lang="es-ES"/>
        </a:p>
      </dgm:t>
    </dgm:pt>
    <dgm:pt modelId="{89EE49FB-CDEA-4D9D-957B-DA471F926731}">
      <dgm:prSet phldrT="[Texto]"/>
      <dgm:spPr/>
      <dgm:t>
        <a:bodyPr/>
        <a:lstStyle/>
        <a:p>
          <a:r>
            <a:rPr lang="es-ES" b="1"/>
            <a:t>Actuaciones prioritarias</a:t>
          </a:r>
          <a:endParaRPr lang="es-ES"/>
        </a:p>
      </dgm:t>
    </dgm:pt>
    <dgm:pt modelId="{7B8D8607-BE7E-4C4F-9890-88EB0CBB2408}" type="parTrans" cxnId="{869C71CF-10A8-4FC5-ABFD-3A7EF2CCB2A7}">
      <dgm:prSet/>
      <dgm:spPr/>
      <dgm:t>
        <a:bodyPr/>
        <a:lstStyle/>
        <a:p>
          <a:endParaRPr lang="es-ES"/>
        </a:p>
      </dgm:t>
    </dgm:pt>
    <dgm:pt modelId="{2C6E7254-40A1-431F-8A86-0011E23D2AD1}" type="sibTrans" cxnId="{869C71CF-10A8-4FC5-ABFD-3A7EF2CCB2A7}">
      <dgm:prSet/>
      <dgm:spPr/>
      <dgm:t>
        <a:bodyPr/>
        <a:lstStyle/>
        <a:p>
          <a:endParaRPr lang="es-ES"/>
        </a:p>
      </dgm:t>
    </dgm:pt>
    <dgm:pt modelId="{A1C1A592-71AA-4CC6-9448-B8B13443C2B0}">
      <dgm:prSet phldrT="[Texto]" custT="1"/>
      <dgm:spPr/>
      <dgm:t>
        <a:bodyPr/>
        <a:lstStyle/>
        <a:p>
          <a:r>
            <a:rPr lang="es-ES" sz="800"/>
            <a:t>Fomentar la incorporación de la protección en las convocatorias que se realicen para proyectos o AHen la CE. </a:t>
          </a:r>
        </a:p>
      </dgm:t>
    </dgm:pt>
    <dgm:pt modelId="{6CD6BB1B-76A4-457D-A3DE-85621E5BC857}" type="parTrans" cxnId="{53612B63-CD9E-4F40-9CCE-E8C2BC60973D}">
      <dgm:prSet/>
      <dgm:spPr/>
      <dgm:t>
        <a:bodyPr/>
        <a:lstStyle/>
        <a:p>
          <a:endParaRPr lang="es-ES"/>
        </a:p>
      </dgm:t>
    </dgm:pt>
    <dgm:pt modelId="{17161F1E-523F-4431-BB34-AE403182E2BF}" type="sibTrans" cxnId="{53612B63-CD9E-4F40-9CCE-E8C2BC60973D}">
      <dgm:prSet/>
      <dgm:spPr/>
      <dgm:t>
        <a:bodyPr/>
        <a:lstStyle/>
        <a:p>
          <a:endParaRPr lang="es-ES"/>
        </a:p>
      </dgm:t>
    </dgm:pt>
    <dgm:pt modelId="{FD266E4D-17C5-4073-AFAC-E2B268830072}">
      <dgm:prSet custT="1"/>
      <dgm:spPr/>
      <dgm:t>
        <a:bodyPr/>
        <a:lstStyle/>
        <a:p>
          <a:r>
            <a:rPr lang="es-ES" sz="800"/>
            <a:t>Establecer sinergias con la Estrategia de Infancia de la CE y sus 6 líneas estratégicas, así como con la Estrategia de Género en Desarrollo de la CE. </a:t>
          </a:r>
        </a:p>
      </dgm:t>
    </dgm:pt>
    <dgm:pt modelId="{CFDD8F78-92B1-4056-ACEA-038DA38F945D}" type="parTrans" cxnId="{36176752-A25A-4F24-BC21-865982FE3738}">
      <dgm:prSet/>
      <dgm:spPr/>
      <dgm:t>
        <a:bodyPr/>
        <a:lstStyle/>
        <a:p>
          <a:endParaRPr lang="es-ES"/>
        </a:p>
      </dgm:t>
    </dgm:pt>
    <dgm:pt modelId="{8E3D835A-A5B1-46F2-BD0E-FFB63308F1F1}" type="sibTrans" cxnId="{36176752-A25A-4F24-BC21-865982FE3738}">
      <dgm:prSet/>
      <dgm:spPr/>
      <dgm:t>
        <a:bodyPr/>
        <a:lstStyle/>
        <a:p>
          <a:endParaRPr lang="es-ES"/>
        </a:p>
      </dgm:t>
    </dgm:pt>
    <dgm:pt modelId="{222B6DEA-0C13-44EA-AAD2-6C5AE4BAE7E5}">
      <dgm:prSet custT="1"/>
      <dgm:spPr/>
      <dgm:t>
        <a:bodyPr/>
        <a:lstStyle/>
        <a:p>
          <a:r>
            <a:rPr lang="es-ES" sz="800"/>
            <a:t>Transversalizar actuaciones conducentes a la protección de personas en situación de vulnerabilidad, así como tener en cuenta todas las interseccionalidades pertinentes: minorías étnicas, nacionales, religiosas, sexuales, sociales, lingüísticas y cualquier otra que, en un contexto humanitario, requieran especial atención. </a:t>
          </a:r>
        </a:p>
      </dgm:t>
    </dgm:pt>
    <dgm:pt modelId="{3EC41CD2-5466-4750-B45D-164428B8A228}" type="parTrans" cxnId="{A8BB765D-3B28-4C0C-A767-5455E4D29009}">
      <dgm:prSet/>
      <dgm:spPr/>
      <dgm:t>
        <a:bodyPr/>
        <a:lstStyle/>
        <a:p>
          <a:endParaRPr lang="es-ES"/>
        </a:p>
      </dgm:t>
    </dgm:pt>
    <dgm:pt modelId="{FBA240C7-7AE6-493D-9C26-D4DAB8D5A8B1}" type="sibTrans" cxnId="{A8BB765D-3B28-4C0C-A767-5455E4D29009}">
      <dgm:prSet/>
      <dgm:spPr/>
      <dgm:t>
        <a:bodyPr/>
        <a:lstStyle/>
        <a:p>
          <a:endParaRPr lang="es-ES"/>
        </a:p>
      </dgm:t>
    </dgm:pt>
    <dgm:pt modelId="{F4CB28DB-AEBA-441E-8F3C-6A16050DFF26}">
      <dgm:prSet custT="1"/>
      <dgm:spPr/>
      <dgm:t>
        <a:bodyPr/>
        <a:lstStyle/>
        <a:p>
          <a:r>
            <a:rPr lang="es-ES" sz="800"/>
            <a:t>Incorporar la protección en las evaluaciones de proyectos humanitarios. </a:t>
          </a:r>
        </a:p>
      </dgm:t>
    </dgm:pt>
    <dgm:pt modelId="{DC40C8D4-1B23-4A29-8B81-EFD98AB5F505}" type="parTrans" cxnId="{A9701E55-793C-48AE-AD6A-2C4408FBE77D}">
      <dgm:prSet/>
      <dgm:spPr/>
      <dgm:t>
        <a:bodyPr/>
        <a:lstStyle/>
        <a:p>
          <a:endParaRPr lang="es-ES"/>
        </a:p>
      </dgm:t>
    </dgm:pt>
    <dgm:pt modelId="{9F37A894-6A4B-40AA-ACEF-919C2F5E9EC6}" type="sibTrans" cxnId="{A9701E55-793C-48AE-AD6A-2C4408FBE77D}">
      <dgm:prSet/>
      <dgm:spPr/>
      <dgm:t>
        <a:bodyPr/>
        <a:lstStyle/>
        <a:p>
          <a:endParaRPr lang="es-ES"/>
        </a:p>
      </dgm:t>
    </dgm:pt>
    <dgm:pt modelId="{62990A3E-A7E7-4CC7-9184-AFE933F08865}">
      <dgm:prSet custT="1"/>
      <dgm:spPr/>
      <dgm:t>
        <a:bodyPr/>
        <a:lstStyle/>
        <a:p>
          <a:r>
            <a:rPr lang="es-ES" sz="800"/>
            <a:t>Concretar líneas de trabajo para la actuación frente a la violencia de género en contextos humanitarios</a:t>
          </a:r>
        </a:p>
      </dgm:t>
    </dgm:pt>
    <dgm:pt modelId="{E63D4BD5-AB1A-437C-A861-51B3EC27CB30}" type="parTrans" cxnId="{D1DA4A65-CEE6-4F83-B63C-504507C2589A}">
      <dgm:prSet/>
      <dgm:spPr/>
      <dgm:t>
        <a:bodyPr/>
        <a:lstStyle/>
        <a:p>
          <a:endParaRPr lang="es-ES"/>
        </a:p>
      </dgm:t>
    </dgm:pt>
    <dgm:pt modelId="{D872AEAE-4A80-4BD9-BA10-FFE1BAE39A2F}" type="sibTrans" cxnId="{D1DA4A65-CEE6-4F83-B63C-504507C2589A}">
      <dgm:prSet/>
      <dgm:spPr/>
      <dgm:t>
        <a:bodyPr/>
        <a:lstStyle/>
        <a:p>
          <a:endParaRPr lang="es-ES"/>
        </a:p>
      </dgm:t>
    </dgm:pt>
    <dgm:pt modelId="{87FC24C0-8661-40D4-A708-B1FCFEFE6542}">
      <dgm:prSet phldrT="[Texto]"/>
      <dgm:spPr/>
      <dgm:t>
        <a:bodyPr/>
        <a:lstStyle/>
        <a:p>
          <a:r>
            <a:rPr lang="es-ES" dirty="0"/>
            <a:t>Promoción de los principios humanitarios, del derecho internacional humanitario (DIH) y de otros marcos jurídicos con el fin de garantizar la protección y los derechos de las personas afectadas por conflictos y desastres</a:t>
          </a:r>
        </a:p>
      </dgm:t>
    </dgm:pt>
    <dgm:pt modelId="{489FD435-6477-4FB8-85BC-82F9B6AEF0CF}" type="sibTrans" cxnId="{0355D680-67D0-4AC8-B0BB-4D3D4C1A630F}">
      <dgm:prSet/>
      <dgm:spPr/>
      <dgm:t>
        <a:bodyPr/>
        <a:lstStyle/>
        <a:p>
          <a:endParaRPr lang="es-ES"/>
        </a:p>
      </dgm:t>
    </dgm:pt>
    <dgm:pt modelId="{ED95FF43-4B30-4982-B5A0-86F8E8189F4C}" type="parTrans" cxnId="{0355D680-67D0-4AC8-B0BB-4D3D4C1A630F}">
      <dgm:prSet/>
      <dgm:spPr/>
      <dgm:t>
        <a:bodyPr/>
        <a:lstStyle/>
        <a:p>
          <a:endParaRPr lang="es-ES"/>
        </a:p>
      </dgm:t>
    </dgm:pt>
    <dgm:pt modelId="{E0F273E0-CD64-45D8-A101-527FB61D6F96}" type="pres">
      <dgm:prSet presAssocID="{D481E81E-4CAA-4DE6-8835-16EE265A4486}" presName="Name0" presStyleCnt="0">
        <dgm:presLayoutVars>
          <dgm:chMax val="5"/>
          <dgm:chPref val="5"/>
          <dgm:dir/>
          <dgm:animLvl val="lvl"/>
        </dgm:presLayoutVars>
      </dgm:prSet>
      <dgm:spPr/>
    </dgm:pt>
    <dgm:pt modelId="{A127AE1E-B956-4988-B655-279D5A0417FD}" type="pres">
      <dgm:prSet presAssocID="{BAD1C0D5-2F18-477D-B8E9-E779D8E13DD5}" presName="parentText1" presStyleLbl="node1" presStyleIdx="0" presStyleCnt="3" custScaleX="100580">
        <dgm:presLayoutVars>
          <dgm:chMax/>
          <dgm:chPref val="3"/>
          <dgm:bulletEnabled val="1"/>
        </dgm:presLayoutVars>
      </dgm:prSet>
      <dgm:spPr/>
    </dgm:pt>
    <dgm:pt modelId="{080C984F-490A-4A75-9D00-CA1EA0F4AB7B}" type="pres">
      <dgm:prSet presAssocID="{BAD1C0D5-2F18-477D-B8E9-E779D8E13DD5}" presName="childText1" presStyleLbl="solidAlignAcc1" presStyleIdx="0" presStyleCnt="3">
        <dgm:presLayoutVars>
          <dgm:chMax val="0"/>
          <dgm:chPref val="0"/>
          <dgm:bulletEnabled val="1"/>
        </dgm:presLayoutVars>
      </dgm:prSet>
      <dgm:spPr/>
    </dgm:pt>
    <dgm:pt modelId="{F9268D9B-3F01-4CCA-AF73-0565614EA08D}" type="pres">
      <dgm:prSet presAssocID="{F3E39B5D-6CAE-46D2-B004-0816E56AA606}" presName="parentText2" presStyleLbl="node1" presStyleIdx="1" presStyleCnt="3">
        <dgm:presLayoutVars>
          <dgm:chMax/>
          <dgm:chPref val="3"/>
          <dgm:bulletEnabled val="1"/>
        </dgm:presLayoutVars>
      </dgm:prSet>
      <dgm:spPr/>
    </dgm:pt>
    <dgm:pt modelId="{FA3E250E-2CB7-4246-99A7-0824729ABAA7}" type="pres">
      <dgm:prSet presAssocID="{F3E39B5D-6CAE-46D2-B004-0816E56AA606}" presName="childText2" presStyleLbl="solidAlignAcc1" presStyleIdx="1" presStyleCnt="3" custScaleX="74644" custScaleY="104145" custLinFactNeighborX="-11013" custLinFactNeighborY="504">
        <dgm:presLayoutVars>
          <dgm:chMax val="0"/>
          <dgm:chPref val="0"/>
          <dgm:bulletEnabled val="1"/>
        </dgm:presLayoutVars>
      </dgm:prSet>
      <dgm:spPr/>
    </dgm:pt>
    <dgm:pt modelId="{1159E398-3467-4918-87F2-18284BEFD054}" type="pres">
      <dgm:prSet presAssocID="{89EE49FB-CDEA-4D9D-957B-DA471F926731}" presName="parentText3" presStyleLbl="node1" presStyleIdx="2" presStyleCnt="3" custScaleX="120831" custScaleY="99941" custLinFactNeighborX="-9202" custLinFactNeighborY="-9704">
        <dgm:presLayoutVars>
          <dgm:chMax/>
          <dgm:chPref val="3"/>
          <dgm:bulletEnabled val="1"/>
        </dgm:presLayoutVars>
      </dgm:prSet>
      <dgm:spPr/>
    </dgm:pt>
    <dgm:pt modelId="{D7F518E3-C3EC-4EC5-B8AD-D2E2EAFCECDD}" type="pres">
      <dgm:prSet presAssocID="{89EE49FB-CDEA-4D9D-957B-DA471F926731}" presName="childText3" presStyleLbl="solidAlignAcc1" presStyleIdx="2" presStyleCnt="3" custScaleX="147564" custScaleY="138874" custLinFactNeighborX="-459" custLinFactNeighborY="7158">
        <dgm:presLayoutVars>
          <dgm:chMax val="0"/>
          <dgm:chPref val="0"/>
          <dgm:bulletEnabled val="1"/>
        </dgm:presLayoutVars>
      </dgm:prSet>
      <dgm:spPr/>
    </dgm:pt>
  </dgm:ptLst>
  <dgm:cxnLst>
    <dgm:cxn modelId="{296A5B22-12D1-4EF2-93F3-9F53EF61C237}" type="presOf" srcId="{F4CB28DB-AEBA-441E-8F3C-6A16050DFF26}" destId="{D7F518E3-C3EC-4EC5-B8AD-D2E2EAFCECDD}" srcOrd="0" destOrd="3" presId="urn:microsoft.com/office/officeart/2009/3/layout/IncreasingArrowsProcess"/>
    <dgm:cxn modelId="{D40D9D26-413E-412A-8352-BB2921082D09}" type="presOf" srcId="{F3E39B5D-6CAE-46D2-B004-0816E56AA606}" destId="{F9268D9B-3F01-4CCA-AF73-0565614EA08D}" srcOrd="0" destOrd="0" presId="urn:microsoft.com/office/officeart/2009/3/layout/IncreasingArrowsProcess"/>
    <dgm:cxn modelId="{679AFA2A-0330-4CDE-BA3E-9A09FE9345CD}" type="presOf" srcId="{BAD1C0D5-2F18-477D-B8E9-E779D8E13DD5}" destId="{A127AE1E-B956-4988-B655-279D5A0417FD}" srcOrd="0" destOrd="0" presId="urn:microsoft.com/office/officeart/2009/3/layout/IncreasingArrowsProcess"/>
    <dgm:cxn modelId="{A8BB765D-3B28-4C0C-A767-5455E4D29009}" srcId="{89EE49FB-CDEA-4D9D-957B-DA471F926731}" destId="{222B6DEA-0C13-44EA-AAD2-6C5AE4BAE7E5}" srcOrd="2" destOrd="0" parTransId="{3EC41CD2-5466-4750-B45D-164428B8A228}" sibTransId="{FBA240C7-7AE6-493D-9C26-D4DAB8D5A8B1}"/>
    <dgm:cxn modelId="{2C36395E-94CE-4FBE-87EE-BADC51DC9EEE}" type="presOf" srcId="{89EE49FB-CDEA-4D9D-957B-DA471F926731}" destId="{1159E398-3467-4918-87F2-18284BEFD054}" srcOrd="0" destOrd="0" presId="urn:microsoft.com/office/officeart/2009/3/layout/IncreasingArrowsProcess"/>
    <dgm:cxn modelId="{53612B63-CD9E-4F40-9CCE-E8C2BC60973D}" srcId="{89EE49FB-CDEA-4D9D-957B-DA471F926731}" destId="{A1C1A592-71AA-4CC6-9448-B8B13443C2B0}" srcOrd="0" destOrd="0" parTransId="{6CD6BB1B-76A4-457D-A3DE-85621E5BC857}" sibTransId="{17161F1E-523F-4431-BB34-AE403182E2BF}"/>
    <dgm:cxn modelId="{D1DA4A65-CEE6-4F83-B63C-504507C2589A}" srcId="{89EE49FB-CDEA-4D9D-957B-DA471F926731}" destId="{62990A3E-A7E7-4CC7-9184-AFE933F08865}" srcOrd="4" destOrd="0" parTransId="{E63D4BD5-AB1A-437C-A861-51B3EC27CB30}" sibTransId="{D872AEAE-4A80-4BD9-BA10-FFE1BAE39A2F}"/>
    <dgm:cxn modelId="{36176752-A25A-4F24-BC21-865982FE3738}" srcId="{89EE49FB-CDEA-4D9D-957B-DA471F926731}" destId="{FD266E4D-17C5-4073-AFAC-E2B268830072}" srcOrd="1" destOrd="0" parTransId="{CFDD8F78-92B1-4056-ACEA-038DA38F945D}" sibTransId="{8E3D835A-A5B1-46F2-BD0E-FFB63308F1F1}"/>
    <dgm:cxn modelId="{A9701E55-793C-48AE-AD6A-2C4408FBE77D}" srcId="{89EE49FB-CDEA-4D9D-957B-DA471F926731}" destId="{F4CB28DB-AEBA-441E-8F3C-6A16050DFF26}" srcOrd="3" destOrd="0" parTransId="{DC40C8D4-1B23-4A29-8B81-EFD98AB5F505}" sibTransId="{9F37A894-6A4B-40AA-ACEF-919C2F5E9EC6}"/>
    <dgm:cxn modelId="{41811D7B-3F59-4A3E-9CA4-8EFC8E97EDAA}" srcId="{D481E81E-4CAA-4DE6-8835-16EE265A4486}" destId="{F3E39B5D-6CAE-46D2-B004-0816E56AA606}" srcOrd="1" destOrd="0" parTransId="{D3A275CE-6AC5-43BA-9AF5-EE67A2F42B5F}" sibTransId="{B9EFB62C-5CBD-4885-A312-D328B546393B}"/>
    <dgm:cxn modelId="{0355D680-67D0-4AC8-B0BB-4D3D4C1A630F}" srcId="{BAD1C0D5-2F18-477D-B8E9-E779D8E13DD5}" destId="{87FC24C0-8661-40D4-A708-B1FCFEFE6542}" srcOrd="0" destOrd="0" parTransId="{ED95FF43-4B30-4982-B5A0-86F8E8189F4C}" sibTransId="{489FD435-6477-4FB8-85BC-82F9B6AEF0CF}"/>
    <dgm:cxn modelId="{FE50FF85-A1C9-49CD-8154-A8B17E974E55}" type="presOf" srcId="{87FC24C0-8661-40D4-A708-B1FCFEFE6542}" destId="{080C984F-490A-4A75-9D00-CA1EA0F4AB7B}" srcOrd="0" destOrd="0" presId="urn:microsoft.com/office/officeart/2009/3/layout/IncreasingArrowsProcess"/>
    <dgm:cxn modelId="{00AA5DAC-49B6-4782-BB5E-6DB873798174}" type="presOf" srcId="{E4E503C3-1E3C-4B86-8286-A8DF928814A7}" destId="{FA3E250E-2CB7-4246-99A7-0824729ABAA7}" srcOrd="0" destOrd="0" presId="urn:microsoft.com/office/officeart/2009/3/layout/IncreasingArrowsProcess"/>
    <dgm:cxn modelId="{66D2DEAF-23EC-4CC1-ACE7-CCD4EC55970D}" type="presOf" srcId="{FD266E4D-17C5-4073-AFAC-E2B268830072}" destId="{D7F518E3-C3EC-4EC5-B8AD-D2E2EAFCECDD}" srcOrd="0" destOrd="1" presId="urn:microsoft.com/office/officeart/2009/3/layout/IncreasingArrowsProcess"/>
    <dgm:cxn modelId="{0ADBC5B3-A566-4F7A-92BA-19A873555607}" type="presOf" srcId="{62990A3E-A7E7-4CC7-9184-AFE933F08865}" destId="{D7F518E3-C3EC-4EC5-B8AD-D2E2EAFCECDD}" srcOrd="0" destOrd="4" presId="urn:microsoft.com/office/officeart/2009/3/layout/IncreasingArrowsProcess"/>
    <dgm:cxn modelId="{107799B8-3E69-4319-B4BE-EC486CF30902}" type="presOf" srcId="{A1C1A592-71AA-4CC6-9448-B8B13443C2B0}" destId="{D7F518E3-C3EC-4EC5-B8AD-D2E2EAFCECDD}" srcOrd="0" destOrd="0" presId="urn:microsoft.com/office/officeart/2009/3/layout/IncreasingArrowsProcess"/>
    <dgm:cxn modelId="{8724FCCE-2F35-425A-A250-0133B70B0085}" type="presOf" srcId="{222B6DEA-0C13-44EA-AAD2-6C5AE4BAE7E5}" destId="{D7F518E3-C3EC-4EC5-B8AD-D2E2EAFCECDD}" srcOrd="0" destOrd="2" presId="urn:microsoft.com/office/officeart/2009/3/layout/IncreasingArrowsProcess"/>
    <dgm:cxn modelId="{869C71CF-10A8-4FC5-ABFD-3A7EF2CCB2A7}" srcId="{D481E81E-4CAA-4DE6-8835-16EE265A4486}" destId="{89EE49FB-CDEA-4D9D-957B-DA471F926731}" srcOrd="2" destOrd="0" parTransId="{7B8D8607-BE7E-4C4F-9890-88EB0CBB2408}" sibTransId="{2C6E7254-40A1-431F-8A86-0011E23D2AD1}"/>
    <dgm:cxn modelId="{685CD0ED-C90A-4F3A-A458-E0840A80986B}" srcId="{D481E81E-4CAA-4DE6-8835-16EE265A4486}" destId="{BAD1C0D5-2F18-477D-B8E9-E779D8E13DD5}" srcOrd="0" destOrd="0" parTransId="{69D7E5DF-8162-4C63-9353-CD50F11BF86E}" sibTransId="{9844DF94-3BD0-46F7-ACC6-E5DEB2DBFC41}"/>
    <dgm:cxn modelId="{A8ABB7F5-C61B-48AF-BD47-AF8921ABE987}" srcId="{F3E39B5D-6CAE-46D2-B004-0816E56AA606}" destId="{E4E503C3-1E3C-4B86-8286-A8DF928814A7}" srcOrd="0" destOrd="0" parTransId="{73F51575-DC22-4261-9027-9E62F9382DB1}" sibTransId="{C5FC4731-5D6D-4A4F-A020-9160BEF0ABA7}"/>
    <dgm:cxn modelId="{3BCFA5FF-BB0F-4F04-AB53-A103FCCD939D}" type="presOf" srcId="{D481E81E-4CAA-4DE6-8835-16EE265A4486}" destId="{E0F273E0-CD64-45D8-A101-527FB61D6F96}" srcOrd="0" destOrd="0" presId="urn:microsoft.com/office/officeart/2009/3/layout/IncreasingArrowsProcess"/>
    <dgm:cxn modelId="{A463F9D2-0DCB-486B-AAED-A5D9003A49F9}" type="presParOf" srcId="{E0F273E0-CD64-45D8-A101-527FB61D6F96}" destId="{A127AE1E-B956-4988-B655-279D5A0417FD}" srcOrd="0" destOrd="0" presId="urn:microsoft.com/office/officeart/2009/3/layout/IncreasingArrowsProcess"/>
    <dgm:cxn modelId="{117694E1-B152-4C45-B1AE-A89F4A805F8B}" type="presParOf" srcId="{E0F273E0-CD64-45D8-A101-527FB61D6F96}" destId="{080C984F-490A-4A75-9D00-CA1EA0F4AB7B}" srcOrd="1" destOrd="0" presId="urn:microsoft.com/office/officeart/2009/3/layout/IncreasingArrowsProcess"/>
    <dgm:cxn modelId="{16F2B8B4-9766-4C91-943B-80834155F597}" type="presParOf" srcId="{E0F273E0-CD64-45D8-A101-527FB61D6F96}" destId="{F9268D9B-3F01-4CCA-AF73-0565614EA08D}" srcOrd="2" destOrd="0" presId="urn:microsoft.com/office/officeart/2009/3/layout/IncreasingArrowsProcess"/>
    <dgm:cxn modelId="{F1C83C5E-C266-4A26-AD72-FA364B0E707F}" type="presParOf" srcId="{E0F273E0-CD64-45D8-A101-527FB61D6F96}" destId="{FA3E250E-2CB7-4246-99A7-0824729ABAA7}" srcOrd="3" destOrd="0" presId="urn:microsoft.com/office/officeart/2009/3/layout/IncreasingArrowsProcess"/>
    <dgm:cxn modelId="{A7686A14-A8DC-41F2-9668-AD0BA622F9AE}" type="presParOf" srcId="{E0F273E0-CD64-45D8-A101-527FB61D6F96}" destId="{1159E398-3467-4918-87F2-18284BEFD054}" srcOrd="4" destOrd="0" presId="urn:microsoft.com/office/officeart/2009/3/layout/IncreasingArrowsProcess"/>
    <dgm:cxn modelId="{91C92B8E-E626-4546-9F38-C470EF8570BF}" type="presParOf" srcId="{E0F273E0-CD64-45D8-A101-527FB61D6F96}" destId="{D7F518E3-C3EC-4EC5-B8AD-D2E2EAFCECD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60C6-C588-4E3F-9B81-9C4087145369}">
      <dsp:nvSpPr>
        <dsp:cNvPr id="0" name=""/>
        <dsp:cNvSpPr/>
      </dsp:nvSpPr>
      <dsp:spPr>
        <a:xfrm>
          <a:off x="0" y="100580"/>
          <a:ext cx="8363272" cy="863460"/>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t>Agradecimientos</a:t>
          </a:r>
        </a:p>
      </dsp:txBody>
      <dsp:txXfrm>
        <a:off x="42151" y="142731"/>
        <a:ext cx="8278970" cy="779158"/>
      </dsp:txXfrm>
    </dsp:sp>
    <dsp:sp modelId="{9AE80F94-FDC0-4622-960D-463A9242EF2C}">
      <dsp:nvSpPr>
        <dsp:cNvPr id="0" name=""/>
        <dsp:cNvSpPr/>
      </dsp:nvSpPr>
      <dsp:spPr>
        <a:xfrm>
          <a:off x="0" y="932544"/>
          <a:ext cx="8363272"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s-ES" sz="2800" kern="1200"/>
            <a:t>Personal del Ayuntamiento de Madrid, entidades humanitarias, expertas/os</a:t>
          </a:r>
        </a:p>
      </dsp:txBody>
      <dsp:txXfrm>
        <a:off x="0" y="932544"/>
        <a:ext cx="8363272" cy="875610"/>
      </dsp:txXfrm>
    </dsp:sp>
    <dsp:sp modelId="{A17BD415-CF0F-49CE-8F1F-279A4EF8FCB3}">
      <dsp:nvSpPr>
        <dsp:cNvPr id="0" name=""/>
        <dsp:cNvSpPr/>
      </dsp:nvSpPr>
      <dsp:spPr>
        <a:xfrm>
          <a:off x="0" y="1807588"/>
          <a:ext cx="8363272" cy="863460"/>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a:t>Una investigación muy pertinente</a:t>
          </a:r>
        </a:p>
      </dsp:txBody>
      <dsp:txXfrm>
        <a:off x="42151" y="1849739"/>
        <a:ext cx="8278970" cy="779158"/>
      </dsp:txXfrm>
    </dsp:sp>
    <dsp:sp modelId="{7B81F3ED-A340-41A8-976A-355C1BEE5607}">
      <dsp:nvSpPr>
        <dsp:cNvPr id="0" name=""/>
        <dsp:cNvSpPr/>
      </dsp:nvSpPr>
      <dsp:spPr>
        <a:xfrm>
          <a:off x="0" y="2671614"/>
          <a:ext cx="8363272"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3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s-ES" sz="2800" kern="1200"/>
            <a:t>El contexto internacional antes, durante y después de la pandemia refuerza la necesidad de abordar la cooperación y la acción humanitaria desde los derechos</a:t>
          </a:r>
        </a:p>
        <a:p>
          <a:pPr marL="285750" lvl="1" indent="-285750" algn="l" defTabSz="1244600">
            <a:lnSpc>
              <a:spcPct val="90000"/>
            </a:lnSpc>
            <a:spcBef>
              <a:spcPct val="0"/>
            </a:spcBef>
            <a:spcAft>
              <a:spcPct val="20000"/>
            </a:spcAft>
            <a:buChar char="•"/>
          </a:pPr>
          <a:r>
            <a:rPr lang="es-ES" sz="2800" kern="1200"/>
            <a:t>En el ámbito español, debido al peso de la cooperación descentralizada, el tema cobra aún mayor relevancia</a:t>
          </a:r>
        </a:p>
      </dsp:txBody>
      <dsp:txXfrm>
        <a:off x="0" y="2671614"/>
        <a:ext cx="8363272" cy="2980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43DC5-AC17-4803-BBD9-703B584D7346}">
      <dsp:nvSpPr>
        <dsp:cNvPr id="0" name=""/>
        <dsp:cNvSpPr/>
      </dsp:nvSpPr>
      <dsp:spPr>
        <a:xfrm>
          <a:off x="0" y="155642"/>
          <a:ext cx="6634097" cy="77759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s-ES" sz="1800" kern="1200"/>
            <a:t>Ayuntamiento de Madrid</a:t>
          </a:r>
        </a:p>
      </dsp:txBody>
      <dsp:txXfrm>
        <a:off x="0" y="155642"/>
        <a:ext cx="6634097" cy="518400"/>
      </dsp:txXfrm>
    </dsp:sp>
    <dsp:sp modelId="{43D5EA47-0FEF-4FFB-AD97-7A3B5723B569}">
      <dsp:nvSpPr>
        <dsp:cNvPr id="0" name=""/>
        <dsp:cNvSpPr/>
      </dsp:nvSpPr>
      <dsp:spPr>
        <a:xfrm>
          <a:off x="1358790" y="674042"/>
          <a:ext cx="6634097" cy="291600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Marco Estratégico para la política de ciudadanía global y cooperación internacional de la ciudad de Madrid. Incorporación AH limitada, incorporación EBDH detallada</a:t>
          </a:r>
        </a:p>
        <a:p>
          <a:pPr marL="171450" lvl="1" indent="-171450" algn="l" defTabSz="800100">
            <a:lnSpc>
              <a:spcPct val="90000"/>
            </a:lnSpc>
            <a:spcBef>
              <a:spcPct val="0"/>
            </a:spcBef>
            <a:spcAft>
              <a:spcPct val="15000"/>
            </a:spcAft>
            <a:buChar char="•"/>
          </a:pPr>
          <a:r>
            <a:rPr lang="es-ES" sz="1800" kern="1200" dirty="0"/>
            <a:t>Acción humanitaria y de emergencia: modalidades e instrumentos de la política de ciudadanía global y cooperación internacional.</a:t>
          </a:r>
        </a:p>
        <a:p>
          <a:pPr marL="171450" lvl="1" indent="-171450" algn="l" defTabSz="800100">
            <a:lnSpc>
              <a:spcPct val="90000"/>
            </a:lnSpc>
            <a:spcBef>
              <a:spcPct val="0"/>
            </a:spcBef>
            <a:spcAft>
              <a:spcPct val="15000"/>
            </a:spcAft>
            <a:buChar char="•"/>
          </a:pPr>
          <a:r>
            <a:rPr lang="es-ES" sz="1800" kern="1200" dirty="0"/>
            <a:t>No marco específico de AH</a:t>
          </a:r>
        </a:p>
        <a:p>
          <a:pPr marL="171450" lvl="1" indent="-171450" algn="l" defTabSz="800100">
            <a:lnSpc>
              <a:spcPct val="90000"/>
            </a:lnSpc>
            <a:spcBef>
              <a:spcPct val="0"/>
            </a:spcBef>
            <a:spcAft>
              <a:spcPct val="15000"/>
            </a:spcAft>
            <a:buChar char="•"/>
          </a:pPr>
          <a:r>
            <a:rPr lang="es-ES" sz="1800" kern="1200" dirty="0"/>
            <a:t>No hay convocatoria de AH</a:t>
          </a:r>
        </a:p>
        <a:p>
          <a:pPr marL="171450" lvl="1" indent="-171450" algn="l" defTabSz="800100">
            <a:lnSpc>
              <a:spcPct val="90000"/>
            </a:lnSpc>
            <a:spcBef>
              <a:spcPct val="0"/>
            </a:spcBef>
            <a:spcAft>
              <a:spcPct val="15000"/>
            </a:spcAft>
            <a:buChar char="•"/>
          </a:pPr>
          <a:r>
            <a:rPr lang="es-ES" sz="1800" kern="1200" dirty="0"/>
            <a:t>Subvenciones directas–orientación Organismos Multilaterales-</a:t>
          </a:r>
        </a:p>
      </dsp:txBody>
      <dsp:txXfrm>
        <a:off x="1444197" y="759449"/>
        <a:ext cx="6463283" cy="2745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E7B2C-7F60-4C6F-91EB-1DD4BC341C8B}">
      <dsp:nvSpPr>
        <dsp:cNvPr id="0" name=""/>
        <dsp:cNvSpPr/>
      </dsp:nvSpPr>
      <dsp:spPr>
        <a:xfrm>
          <a:off x="0" y="20450"/>
          <a:ext cx="6076552" cy="1628639"/>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kern="1200" dirty="0">
              <a:latin typeface="Arial" panose="020B0604020202020204" pitchFamily="34" charset="0"/>
              <a:cs typeface="Arial" panose="020B0604020202020204" pitchFamily="34" charset="0"/>
            </a:rPr>
            <a:t>Ámbito Estratégico 2: Promoción de la cultura de paz y solidaridad, prevención de las violencias y defensa de los derechos humano</a:t>
          </a:r>
        </a:p>
      </dsp:txBody>
      <dsp:txXfrm>
        <a:off x="79504" y="99954"/>
        <a:ext cx="5917544" cy="1469631"/>
      </dsp:txXfrm>
    </dsp:sp>
    <dsp:sp modelId="{696F95F4-196B-4CC3-A0D2-BA72829F7A9C}">
      <dsp:nvSpPr>
        <dsp:cNvPr id="0" name=""/>
        <dsp:cNvSpPr/>
      </dsp:nvSpPr>
      <dsp:spPr>
        <a:xfrm>
          <a:off x="0" y="1649090"/>
          <a:ext cx="6076552" cy="213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931" tIns="13970" rIns="78232" bIns="13970" numCol="1" spcCol="1270" anchor="t" anchorCtr="0">
          <a:noAutofit/>
        </a:bodyPr>
        <a:lstStyle/>
        <a:p>
          <a:pPr marL="57150" lvl="1" indent="-57150" algn="l" defTabSz="488950">
            <a:lnSpc>
              <a:spcPct val="90000"/>
            </a:lnSpc>
            <a:spcBef>
              <a:spcPct val="0"/>
            </a:spcBef>
            <a:spcAft>
              <a:spcPct val="20000"/>
            </a:spcAft>
            <a:buChar char="•"/>
          </a:pPr>
          <a:endParaRPr lang="es-ES" sz="1100" kern="120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20000"/>
            </a:spcAft>
            <a:buChar char="•"/>
          </a:pPr>
          <a:r>
            <a:rPr lang="es-ES" sz="1100" kern="1200">
              <a:latin typeface="Arial" panose="020B0604020202020204" pitchFamily="34" charset="0"/>
              <a:cs typeface="Arial" panose="020B0604020202020204" pitchFamily="34" charset="0"/>
            </a:rPr>
            <a:t>Ampliar el conocimiento y la apropiación del enfoque basado en derechos humanos por parte de la ciudadanía global</a:t>
          </a:r>
        </a:p>
        <a:p>
          <a:pPr marL="57150" lvl="1" indent="-57150" algn="l" defTabSz="488950">
            <a:lnSpc>
              <a:spcPct val="90000"/>
            </a:lnSpc>
            <a:spcBef>
              <a:spcPct val="0"/>
            </a:spcBef>
            <a:spcAft>
              <a:spcPct val="20000"/>
            </a:spcAft>
            <a:buChar char="•"/>
          </a:pPr>
          <a:r>
            <a:rPr lang="es-ES" sz="1100" kern="1200">
              <a:latin typeface="Arial" panose="020B0604020202020204" pitchFamily="34" charset="0"/>
              <a:cs typeface="Arial" panose="020B0604020202020204" pitchFamily="34" charset="0"/>
            </a:rPr>
            <a:t>Avanzar en la promoción y la defensa universal de los derechos humanos</a:t>
          </a:r>
        </a:p>
        <a:p>
          <a:pPr marL="57150" lvl="1" indent="-57150" algn="l" defTabSz="488950">
            <a:lnSpc>
              <a:spcPct val="90000"/>
            </a:lnSpc>
            <a:spcBef>
              <a:spcPct val="0"/>
            </a:spcBef>
            <a:spcAft>
              <a:spcPct val="20000"/>
            </a:spcAft>
            <a:buChar char="•"/>
          </a:pPr>
          <a:r>
            <a:rPr lang="es-ES" sz="1100" kern="1200">
              <a:latin typeface="Arial" panose="020B0604020202020204" pitchFamily="34" charset="0"/>
              <a:cs typeface="Arial" panose="020B0604020202020204" pitchFamily="34" charset="0"/>
            </a:rPr>
            <a:t>Defender el derecho a una vida libre de discriminación y violencias, con garantía de los derechos humanos, con dimensión de género e interseccionalidad en colectivos y personas en riesgo de vulnerabilidad como: Infancia, juventud, personas LGTBI+, personas con discapacidad, personas mayores, personas en movimiento -migrantes, refugiadas, desplazadas forzosas y víctimas de trata-.</a:t>
          </a:r>
        </a:p>
        <a:p>
          <a:pPr marL="57150" lvl="1" indent="-57150" algn="l" defTabSz="488950">
            <a:lnSpc>
              <a:spcPct val="90000"/>
            </a:lnSpc>
            <a:spcBef>
              <a:spcPct val="0"/>
            </a:spcBef>
            <a:spcAft>
              <a:spcPct val="20000"/>
            </a:spcAft>
            <a:buChar char="•"/>
          </a:pPr>
          <a:r>
            <a:rPr lang="es-ES" sz="1100" kern="1200">
              <a:latin typeface="Arial" panose="020B0604020202020204" pitchFamily="34" charset="0"/>
              <a:cs typeface="Arial" panose="020B0604020202020204" pitchFamily="34" charset="0"/>
            </a:rPr>
            <a:t>Desarrollar una educación en derechos y para la paz</a:t>
          </a:r>
        </a:p>
        <a:p>
          <a:pPr marL="57150" lvl="1" indent="-57150" algn="l" defTabSz="488950">
            <a:lnSpc>
              <a:spcPct val="90000"/>
            </a:lnSpc>
            <a:spcBef>
              <a:spcPct val="0"/>
            </a:spcBef>
            <a:spcAft>
              <a:spcPct val="20000"/>
            </a:spcAft>
            <a:buChar char="•"/>
          </a:pPr>
          <a:r>
            <a:rPr lang="es-ES" sz="1100" kern="1200">
              <a:latin typeface="Arial" panose="020B0604020202020204" pitchFamily="34" charset="0"/>
              <a:cs typeface="Arial" panose="020B0604020202020204" pitchFamily="34" charset="0"/>
            </a:rPr>
            <a:t>Trabajar por la construcción de la paz y defensa de los derechos humanos en contextos violentos y emergencias humanitarias</a:t>
          </a:r>
        </a:p>
        <a:p>
          <a:pPr marL="57150" lvl="1" indent="-57150" algn="l" defTabSz="488950">
            <a:lnSpc>
              <a:spcPct val="90000"/>
            </a:lnSpc>
            <a:spcBef>
              <a:spcPct val="0"/>
            </a:spcBef>
            <a:spcAft>
              <a:spcPct val="20000"/>
            </a:spcAft>
            <a:buChar char="•"/>
          </a:pPr>
          <a:r>
            <a:rPr lang="es-ES" sz="1100" kern="1200">
              <a:latin typeface="Arial" panose="020B0604020202020204" pitchFamily="34" charset="0"/>
              <a:cs typeface="Arial" panose="020B0604020202020204" pitchFamily="34" charset="0"/>
            </a:rPr>
            <a:t>Garantizar la protección internacional a personas víctimas del desplazamiento forzoso.</a:t>
          </a:r>
        </a:p>
      </dsp:txBody>
      <dsp:txXfrm>
        <a:off x="0" y="1649090"/>
        <a:ext cx="6076552" cy="2136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BFFA3-947F-405E-BFE8-70AB0B31AC43}">
      <dsp:nvSpPr>
        <dsp:cNvPr id="0" name=""/>
        <dsp:cNvSpPr/>
      </dsp:nvSpPr>
      <dsp:spPr>
        <a:xfrm>
          <a:off x="0" y="160543"/>
          <a:ext cx="6459323" cy="327600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El Comité Permanente Interagencial (IASC) definió que la protección es: “el conjunto de todas las actividades orientadas a garantizar el respeto a todos los derechos del individuo, de acuerdo con la letra y el espíritu de los conjuntos de normas pertinentes; esto es, los derechos humanos, el DIH y el derecho de los refugiados. Las organizaciones humanitarias y de derechos humanos deben llevar a cabo estas actividades de manera imparcial, sin prejuicio alguno sobre la raza, la religión, el origen nacional o étnico, el lenguaje o el género”.</a:t>
          </a:r>
        </a:p>
      </dsp:txBody>
      <dsp:txXfrm>
        <a:off x="159921" y="320464"/>
        <a:ext cx="6139481" cy="2956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0A005-7C61-4D6E-9560-8EB1C1D93D08}">
      <dsp:nvSpPr>
        <dsp:cNvPr id="0" name=""/>
        <dsp:cNvSpPr/>
      </dsp:nvSpPr>
      <dsp:spPr>
        <a:xfrm rot="5400000">
          <a:off x="737528" y="1411572"/>
          <a:ext cx="947600" cy="1576785"/>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FB920BF-67B2-4B20-AF44-B0112BA2B9C5}">
      <dsp:nvSpPr>
        <dsp:cNvPr id="0" name=""/>
        <dsp:cNvSpPr/>
      </dsp:nvSpPr>
      <dsp:spPr>
        <a:xfrm>
          <a:off x="579350" y="1882691"/>
          <a:ext cx="1423530" cy="124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s-ES" sz="1000" b="1" kern="1200">
              <a:solidFill>
                <a:sysClr val="windowText" lastClr="000000">
                  <a:hueOff val="0"/>
                  <a:satOff val="0"/>
                  <a:lumOff val="0"/>
                  <a:alphaOff val="0"/>
                </a:sysClr>
              </a:solidFill>
              <a:latin typeface="Calibri"/>
              <a:ea typeface="+mn-ea"/>
              <a:cs typeface="+mn-cs"/>
            </a:rPr>
            <a:t>Primera fase</a:t>
          </a:r>
        </a:p>
        <a:p>
          <a:pPr marL="0" lvl="0" indent="0" algn="ctr" defTabSz="444500">
            <a:lnSpc>
              <a:spcPct val="90000"/>
            </a:lnSpc>
            <a:spcBef>
              <a:spcPct val="0"/>
            </a:spcBef>
            <a:spcAft>
              <a:spcPct val="35000"/>
            </a:spcAft>
            <a:buNone/>
          </a:pPr>
          <a:r>
            <a:rPr lang="es-ES" sz="1000" kern="1200">
              <a:solidFill>
                <a:sysClr val="windowText" lastClr="000000">
                  <a:hueOff val="0"/>
                  <a:satOff val="0"/>
                  <a:lumOff val="0"/>
                  <a:alphaOff val="0"/>
                </a:sysClr>
              </a:solidFill>
              <a:latin typeface="Calibri"/>
              <a:ea typeface="+mn-ea"/>
              <a:cs typeface="+mn-cs"/>
            </a:rPr>
            <a:t>Actualización y puesta al día de la literatura en materia de enfoque basado en derechos y su aplicación al ámbito humanitario.</a:t>
          </a:r>
        </a:p>
      </dsp:txBody>
      <dsp:txXfrm>
        <a:off x="579350" y="1882691"/>
        <a:ext cx="1423530" cy="1247808"/>
      </dsp:txXfrm>
    </dsp:sp>
    <dsp:sp modelId="{111F197B-3386-4B34-80F5-9BB815829521}">
      <dsp:nvSpPr>
        <dsp:cNvPr id="0" name=""/>
        <dsp:cNvSpPr/>
      </dsp:nvSpPr>
      <dsp:spPr>
        <a:xfrm>
          <a:off x="1734290" y="1295487"/>
          <a:ext cx="268590" cy="268590"/>
        </a:xfrm>
        <a:prstGeom prst="triangle">
          <a:avLst>
            <a:gd name="adj" fmla="val 10000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33A2DFF-75BA-45F8-9385-240EF0D99643}">
      <dsp:nvSpPr>
        <dsp:cNvPr id="0" name=""/>
        <dsp:cNvSpPr/>
      </dsp:nvSpPr>
      <dsp:spPr>
        <a:xfrm rot="5400000">
          <a:off x="2480208" y="980344"/>
          <a:ext cx="947600" cy="1576785"/>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7837FC6-5599-404C-968E-BE2A6333142F}">
      <dsp:nvSpPr>
        <dsp:cNvPr id="0" name=""/>
        <dsp:cNvSpPr/>
      </dsp:nvSpPr>
      <dsp:spPr>
        <a:xfrm>
          <a:off x="2322030" y="1451463"/>
          <a:ext cx="1423530" cy="124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s-ES" sz="1000" b="1" kern="1200">
              <a:solidFill>
                <a:sysClr val="windowText" lastClr="000000">
                  <a:hueOff val="0"/>
                  <a:satOff val="0"/>
                  <a:lumOff val="0"/>
                  <a:alphaOff val="0"/>
                </a:sysClr>
              </a:solidFill>
              <a:latin typeface="Calibri"/>
              <a:ea typeface="+mn-ea"/>
              <a:cs typeface="+mn-cs"/>
            </a:rPr>
            <a:t>Segunda fase</a:t>
          </a:r>
        </a:p>
        <a:p>
          <a:pPr marL="0" lvl="0" indent="0" algn="ctr" defTabSz="444500">
            <a:lnSpc>
              <a:spcPct val="90000"/>
            </a:lnSpc>
            <a:spcBef>
              <a:spcPct val="0"/>
            </a:spcBef>
            <a:spcAft>
              <a:spcPct val="35000"/>
            </a:spcAft>
            <a:buNone/>
          </a:pPr>
          <a:r>
            <a:rPr lang="es-ES" sz="1000" kern="1200">
              <a:solidFill>
                <a:sysClr val="windowText" lastClr="000000">
                  <a:hueOff val="0"/>
                  <a:satOff val="0"/>
                  <a:lumOff val="0"/>
                  <a:alphaOff val="0"/>
                </a:sysClr>
              </a:solidFill>
              <a:latin typeface="Calibri"/>
              <a:ea typeface="+mn-ea"/>
              <a:cs typeface="+mn-cs"/>
            </a:rPr>
            <a:t>Análisis de las posiciones de otros organismos financiadores nacionales e internacionales en materia de EBDH en AH.</a:t>
          </a:r>
        </a:p>
      </dsp:txBody>
      <dsp:txXfrm>
        <a:off x="2322030" y="1451463"/>
        <a:ext cx="1423530" cy="1247808"/>
      </dsp:txXfrm>
    </dsp:sp>
    <dsp:sp modelId="{35191D41-7009-48CB-8C82-5048F6856F83}">
      <dsp:nvSpPr>
        <dsp:cNvPr id="0" name=""/>
        <dsp:cNvSpPr/>
      </dsp:nvSpPr>
      <dsp:spPr>
        <a:xfrm>
          <a:off x="3476970" y="909603"/>
          <a:ext cx="268590" cy="268590"/>
        </a:xfrm>
        <a:prstGeom prst="triangle">
          <a:avLst>
            <a:gd name="adj" fmla="val 10000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089FD42-AB09-471F-AF2B-E0462F3A6EFF}">
      <dsp:nvSpPr>
        <dsp:cNvPr id="0" name=""/>
        <dsp:cNvSpPr/>
      </dsp:nvSpPr>
      <dsp:spPr>
        <a:xfrm rot="5400000">
          <a:off x="4222887" y="549116"/>
          <a:ext cx="947600" cy="1576785"/>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C45416B-6385-4CFE-B5C7-42FAC68C31B0}">
      <dsp:nvSpPr>
        <dsp:cNvPr id="0" name=""/>
        <dsp:cNvSpPr/>
      </dsp:nvSpPr>
      <dsp:spPr>
        <a:xfrm>
          <a:off x="4064709" y="1020236"/>
          <a:ext cx="1423530" cy="124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s-ES" sz="1000" b="1" kern="1200">
              <a:solidFill>
                <a:sysClr val="windowText" lastClr="000000">
                  <a:hueOff val="0"/>
                  <a:satOff val="0"/>
                  <a:lumOff val="0"/>
                  <a:alphaOff val="0"/>
                </a:sysClr>
              </a:solidFill>
              <a:latin typeface="Calibri"/>
              <a:ea typeface="+mn-ea"/>
              <a:cs typeface="+mn-cs"/>
            </a:rPr>
            <a:t>Tercera fase</a:t>
          </a:r>
        </a:p>
        <a:p>
          <a:pPr marL="0" lvl="0" indent="0" algn="ctr" defTabSz="444500">
            <a:lnSpc>
              <a:spcPct val="90000"/>
            </a:lnSpc>
            <a:spcBef>
              <a:spcPct val="0"/>
            </a:spcBef>
            <a:spcAft>
              <a:spcPct val="35000"/>
            </a:spcAft>
            <a:buNone/>
          </a:pPr>
          <a:r>
            <a:rPr lang="es-ES" sz="1000" kern="1200">
              <a:solidFill>
                <a:sysClr val="windowText" lastClr="000000">
                  <a:hueOff val="0"/>
                  <a:satOff val="0"/>
                  <a:lumOff val="0"/>
                  <a:alphaOff val="0"/>
                </a:sysClr>
              </a:solidFill>
              <a:latin typeface="Calibri"/>
              <a:ea typeface="+mn-ea"/>
              <a:cs typeface="+mn-cs"/>
            </a:rPr>
            <a:t>Análisis y sistematización de los proyectos de acción humanitaria financiados por el Ayuntamiento de Madrid (Convocatorias ….) tomando como eje del análisis la incorporación del EBDH.</a:t>
          </a:r>
        </a:p>
      </dsp:txBody>
      <dsp:txXfrm>
        <a:off x="4064709" y="1020236"/>
        <a:ext cx="1423530" cy="1247808"/>
      </dsp:txXfrm>
    </dsp:sp>
    <dsp:sp modelId="{E05826F4-1D93-4F4D-977C-AA69552633D6}">
      <dsp:nvSpPr>
        <dsp:cNvPr id="0" name=""/>
        <dsp:cNvSpPr/>
      </dsp:nvSpPr>
      <dsp:spPr>
        <a:xfrm>
          <a:off x="5219649" y="433032"/>
          <a:ext cx="268590" cy="268590"/>
        </a:xfrm>
        <a:prstGeom prst="triangle">
          <a:avLst>
            <a:gd name="adj" fmla="val 10000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5699876-F624-4D45-B7CC-7DE8E0155572}">
      <dsp:nvSpPr>
        <dsp:cNvPr id="0" name=""/>
        <dsp:cNvSpPr/>
      </dsp:nvSpPr>
      <dsp:spPr>
        <a:xfrm rot="5400000">
          <a:off x="5965567" y="117889"/>
          <a:ext cx="947600" cy="1576785"/>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3A8E47C-91B7-4317-AF88-53ED4EDA1986}">
      <dsp:nvSpPr>
        <dsp:cNvPr id="0" name=""/>
        <dsp:cNvSpPr/>
      </dsp:nvSpPr>
      <dsp:spPr>
        <a:xfrm>
          <a:off x="5807389" y="589008"/>
          <a:ext cx="1423530" cy="124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s-ES" sz="1000" b="1" kern="1200">
              <a:solidFill>
                <a:sysClr val="windowText" lastClr="000000">
                  <a:hueOff val="0"/>
                  <a:satOff val="0"/>
                  <a:lumOff val="0"/>
                  <a:alphaOff val="0"/>
                </a:sysClr>
              </a:solidFill>
              <a:latin typeface="Calibri"/>
              <a:ea typeface="+mn-ea"/>
              <a:cs typeface="+mn-cs"/>
            </a:rPr>
            <a:t>Cuarta fase</a:t>
          </a:r>
        </a:p>
        <a:p>
          <a:pPr marL="0" lvl="0" indent="0" algn="ctr" defTabSz="444500">
            <a:lnSpc>
              <a:spcPct val="90000"/>
            </a:lnSpc>
            <a:spcBef>
              <a:spcPct val="0"/>
            </a:spcBef>
            <a:spcAft>
              <a:spcPct val="35000"/>
            </a:spcAft>
            <a:buNone/>
          </a:pPr>
          <a:r>
            <a:rPr lang="es-ES" sz="1000" kern="1200">
              <a:solidFill>
                <a:sysClr val="windowText" lastClr="000000">
                  <a:hueOff val="0"/>
                  <a:satOff val="0"/>
                  <a:lumOff val="0"/>
                  <a:alphaOff val="0"/>
                </a:sysClr>
              </a:solidFill>
              <a:latin typeface="Calibri"/>
              <a:ea typeface="+mn-ea"/>
              <a:cs typeface="+mn-cs"/>
            </a:rPr>
            <a:t>Visitas al terreno para profundizar en el análisis de algunos proyectos (x2).</a:t>
          </a:r>
        </a:p>
        <a:p>
          <a:pPr marL="0" lvl="0" indent="0" algn="ctr" defTabSz="444500">
            <a:lnSpc>
              <a:spcPct val="90000"/>
            </a:lnSpc>
            <a:spcBef>
              <a:spcPct val="0"/>
            </a:spcBef>
            <a:spcAft>
              <a:spcPct val="35000"/>
            </a:spcAft>
            <a:buNone/>
          </a:pPr>
          <a:endParaRPr lang="es-ES" sz="1000" b="1" kern="1200">
            <a:solidFill>
              <a:sysClr val="windowText" lastClr="000000">
                <a:hueOff val="0"/>
                <a:satOff val="0"/>
                <a:lumOff val="0"/>
                <a:alphaOff val="0"/>
              </a:sysClr>
            </a:solidFill>
            <a:latin typeface="Calibri"/>
            <a:ea typeface="+mn-ea"/>
            <a:cs typeface="+mn-cs"/>
          </a:endParaRPr>
        </a:p>
        <a:p>
          <a:pPr marL="0" lvl="0" indent="0" algn="ctr" defTabSz="444500">
            <a:lnSpc>
              <a:spcPct val="90000"/>
            </a:lnSpc>
            <a:spcBef>
              <a:spcPct val="0"/>
            </a:spcBef>
            <a:spcAft>
              <a:spcPct val="35000"/>
            </a:spcAft>
            <a:buNone/>
          </a:pPr>
          <a:r>
            <a:rPr lang="es-ES" sz="1000" b="1" kern="1200">
              <a:solidFill>
                <a:sysClr val="windowText" lastClr="000000">
                  <a:hueOff val="0"/>
                  <a:satOff val="0"/>
                  <a:lumOff val="0"/>
                  <a:alphaOff val="0"/>
                </a:sysClr>
              </a:solidFill>
              <a:latin typeface="Calibri"/>
              <a:ea typeface="+mn-ea"/>
              <a:cs typeface="+mn-cs"/>
            </a:rPr>
            <a:t>Se sustituyó por un incremento en el número de proyecto analizados de manera detallada de manera virtual</a:t>
          </a:r>
          <a:r>
            <a:rPr lang="es-ES" sz="1000" kern="1200">
              <a:solidFill>
                <a:sysClr val="windowText" lastClr="000000">
                  <a:hueOff val="0"/>
                  <a:satOff val="0"/>
                  <a:lumOff val="0"/>
                  <a:alphaOff val="0"/>
                </a:sysClr>
              </a:solidFill>
              <a:latin typeface="Calibri"/>
              <a:ea typeface="+mn-ea"/>
              <a:cs typeface="+mn-cs"/>
            </a:rPr>
            <a:t>. </a:t>
          </a:r>
        </a:p>
      </dsp:txBody>
      <dsp:txXfrm>
        <a:off x="5807389" y="589008"/>
        <a:ext cx="1423530" cy="1247808"/>
      </dsp:txXfrm>
    </dsp:sp>
    <dsp:sp modelId="{01C3C134-D93D-4EBD-ACBD-D956334F778F}">
      <dsp:nvSpPr>
        <dsp:cNvPr id="0" name=""/>
        <dsp:cNvSpPr/>
      </dsp:nvSpPr>
      <dsp:spPr>
        <a:xfrm>
          <a:off x="6962329" y="1804"/>
          <a:ext cx="268590" cy="268590"/>
        </a:xfrm>
        <a:prstGeom prst="triangle">
          <a:avLst>
            <a:gd name="adj" fmla="val 10000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B837C89-22FC-4D45-974A-622A9A36B1C7}">
      <dsp:nvSpPr>
        <dsp:cNvPr id="0" name=""/>
        <dsp:cNvSpPr/>
      </dsp:nvSpPr>
      <dsp:spPr>
        <a:xfrm rot="5400000">
          <a:off x="7708247" y="-313338"/>
          <a:ext cx="947600" cy="1576785"/>
        </a:xfrm>
        <a:prstGeom prst="corner">
          <a:avLst>
            <a:gd name="adj1" fmla="val 16120"/>
            <a:gd name="adj2" fmla="val 16110"/>
          </a:avLst>
        </a:prstGeom>
        <a:solidFill>
          <a:sysClr val="window" lastClr="FFFFFF">
            <a:hueOff val="0"/>
            <a:satOff val="0"/>
            <a:lumOff val="0"/>
            <a:alphaOff val="0"/>
          </a:sysClr>
        </a:solidFill>
        <a:ln w="25400" cap="flat" cmpd="sng" algn="ctr">
          <a:solidFill>
            <a:srgbClr val="F79646">
              <a:shade val="80000"/>
              <a:hueOff val="0"/>
              <a:satOff val="0"/>
              <a:lumOff val="0"/>
              <a:alphaOff val="0"/>
            </a:srgb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943E4D1-AD81-4C0A-94D8-58977068879E}">
      <dsp:nvSpPr>
        <dsp:cNvPr id="0" name=""/>
        <dsp:cNvSpPr/>
      </dsp:nvSpPr>
      <dsp:spPr>
        <a:xfrm>
          <a:off x="7550069" y="157780"/>
          <a:ext cx="1423530" cy="124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r>
            <a:rPr lang="es-ES" sz="1000" b="1" kern="1200">
              <a:solidFill>
                <a:sysClr val="windowText" lastClr="000000">
                  <a:hueOff val="0"/>
                  <a:satOff val="0"/>
                  <a:lumOff val="0"/>
                  <a:alphaOff val="0"/>
                </a:sysClr>
              </a:solidFill>
              <a:latin typeface="Calibri"/>
              <a:ea typeface="+mn-ea"/>
              <a:cs typeface="+mn-cs"/>
            </a:rPr>
            <a:t>Quinta fase</a:t>
          </a:r>
        </a:p>
        <a:p>
          <a:pPr marL="0" lvl="0" indent="0" algn="ctr" defTabSz="444500">
            <a:lnSpc>
              <a:spcPct val="90000"/>
            </a:lnSpc>
            <a:spcBef>
              <a:spcPct val="0"/>
            </a:spcBef>
            <a:spcAft>
              <a:spcPct val="35000"/>
            </a:spcAft>
            <a:buNone/>
          </a:pPr>
          <a:r>
            <a:rPr lang="es-ES" sz="1000" kern="1200">
              <a:solidFill>
                <a:sysClr val="windowText" lastClr="000000">
                  <a:hueOff val="0"/>
                  <a:satOff val="0"/>
                  <a:lumOff val="0"/>
                  <a:alphaOff val="0"/>
                </a:sysClr>
              </a:solidFill>
              <a:latin typeface="Calibri"/>
              <a:ea typeface="+mn-ea"/>
              <a:cs typeface="+mn-cs"/>
            </a:rPr>
            <a:t>Elaboración de conclusiones, recomendaciones y socialización</a:t>
          </a:r>
        </a:p>
        <a:p>
          <a:pPr marL="0" lvl="0" indent="0" algn="ctr" defTabSz="444500">
            <a:lnSpc>
              <a:spcPct val="90000"/>
            </a:lnSpc>
            <a:spcBef>
              <a:spcPct val="0"/>
            </a:spcBef>
            <a:spcAft>
              <a:spcPct val="35000"/>
            </a:spcAft>
            <a:buNone/>
          </a:pPr>
          <a:r>
            <a:rPr lang="es-ES" sz="1000" b="1" kern="1200">
              <a:solidFill>
                <a:sysClr val="windowText" lastClr="000000">
                  <a:hueOff val="0"/>
                  <a:satOff val="0"/>
                  <a:lumOff val="0"/>
                  <a:alphaOff val="0"/>
                </a:sysClr>
              </a:solidFill>
              <a:latin typeface="Calibri"/>
              <a:ea typeface="+mn-ea"/>
              <a:cs typeface="+mn-cs"/>
            </a:rPr>
            <a:t>Se incorporó la realización de un seminario online de </a:t>
          </a:r>
          <a:r>
            <a:rPr lang="es-ES" sz="1000" b="0" kern="1200">
              <a:solidFill>
                <a:sysClr val="windowText" lastClr="000000">
                  <a:hueOff val="0"/>
                  <a:satOff val="0"/>
                  <a:lumOff val="0"/>
                  <a:alphaOff val="0"/>
                </a:sysClr>
              </a:solidFill>
              <a:latin typeface="Calibri"/>
              <a:ea typeface="+mn-ea"/>
              <a:cs typeface="+mn-cs"/>
            </a:rPr>
            <a:t>formación</a:t>
          </a:r>
          <a:r>
            <a:rPr lang="es-ES" sz="1000" b="1" kern="1200">
              <a:solidFill>
                <a:sysClr val="windowText" lastClr="000000">
                  <a:hueOff val="0"/>
                  <a:satOff val="0"/>
                  <a:lumOff val="0"/>
                  <a:alphaOff val="0"/>
                </a:sysClr>
              </a:solidFill>
              <a:latin typeface="Calibri"/>
              <a:ea typeface="+mn-ea"/>
              <a:cs typeface="+mn-cs"/>
            </a:rPr>
            <a:t> sobre protección abierto a todas las ONG de la comunidad de Madrid.</a:t>
          </a:r>
        </a:p>
      </dsp:txBody>
      <dsp:txXfrm>
        <a:off x="7550069" y="157780"/>
        <a:ext cx="1423530" cy="1247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16259-4554-4351-9DF2-4F356ACCB97D}">
      <dsp:nvSpPr>
        <dsp:cNvPr id="0" name=""/>
        <dsp:cNvSpPr/>
      </dsp:nvSpPr>
      <dsp:spPr>
        <a:xfrm>
          <a:off x="0" y="2441"/>
          <a:ext cx="7746111"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41DCC-B12E-41DC-94A3-6E97F9E45338}">
      <dsp:nvSpPr>
        <dsp:cNvPr id="0" name=""/>
        <dsp:cNvSpPr/>
      </dsp:nvSpPr>
      <dsp:spPr>
        <a:xfrm>
          <a:off x="0" y="2441"/>
          <a:ext cx="7746111" cy="83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Análisis a fondo del contexto internacional desde una mirada de derechos</a:t>
          </a:r>
        </a:p>
      </dsp:txBody>
      <dsp:txXfrm>
        <a:off x="0" y="2441"/>
        <a:ext cx="7746111" cy="832486"/>
      </dsp:txXfrm>
    </dsp:sp>
    <dsp:sp modelId="{0746E5CC-669E-43A9-B0B6-2AB6FE63B2FC}">
      <dsp:nvSpPr>
        <dsp:cNvPr id="0" name=""/>
        <dsp:cNvSpPr/>
      </dsp:nvSpPr>
      <dsp:spPr>
        <a:xfrm>
          <a:off x="0" y="834928"/>
          <a:ext cx="7746111"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866AA2-8311-471D-9EC5-8419A49F3FC7}">
      <dsp:nvSpPr>
        <dsp:cNvPr id="0" name=""/>
        <dsp:cNvSpPr/>
      </dsp:nvSpPr>
      <dsp:spPr>
        <a:xfrm>
          <a:off x="0" y="834928"/>
          <a:ext cx="7746111" cy="83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Valoración de la evolución del EBDH en general y su aplicación en la cooperación y la AH. Un cierto balance</a:t>
          </a:r>
        </a:p>
      </dsp:txBody>
      <dsp:txXfrm>
        <a:off x="0" y="834928"/>
        <a:ext cx="7746111" cy="832486"/>
      </dsp:txXfrm>
    </dsp:sp>
    <dsp:sp modelId="{77621C40-B362-4C4F-ADE6-A990222845BA}">
      <dsp:nvSpPr>
        <dsp:cNvPr id="0" name=""/>
        <dsp:cNvSpPr/>
      </dsp:nvSpPr>
      <dsp:spPr>
        <a:xfrm>
          <a:off x="0" y="1667414"/>
          <a:ext cx="7746111"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71688A-B5F4-482A-9148-857501DEA54B}">
      <dsp:nvSpPr>
        <dsp:cNvPr id="0" name=""/>
        <dsp:cNvSpPr/>
      </dsp:nvSpPr>
      <dsp:spPr>
        <a:xfrm>
          <a:off x="0" y="1667414"/>
          <a:ext cx="7746111" cy="83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Valoración similar de los enfoques de protección: similitudes, énfasis, tendencias…</a:t>
          </a:r>
        </a:p>
      </dsp:txBody>
      <dsp:txXfrm>
        <a:off x="0" y="1667414"/>
        <a:ext cx="7746111" cy="832486"/>
      </dsp:txXfrm>
    </dsp:sp>
    <dsp:sp modelId="{0E873FD2-C4E1-4538-B525-952726B844F3}">
      <dsp:nvSpPr>
        <dsp:cNvPr id="0" name=""/>
        <dsp:cNvSpPr/>
      </dsp:nvSpPr>
      <dsp:spPr>
        <a:xfrm>
          <a:off x="0" y="2499901"/>
          <a:ext cx="7746111"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980F3-4EB0-4643-A060-3C5D932DBF64}">
      <dsp:nvSpPr>
        <dsp:cNvPr id="0" name=""/>
        <dsp:cNvSpPr/>
      </dsp:nvSpPr>
      <dsp:spPr>
        <a:xfrm>
          <a:off x="0" y="2499901"/>
          <a:ext cx="7746111" cy="83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Análisis a fondo de los modos, estrategias, enfoques para incorporar la protección: propuestas prácticas</a:t>
          </a:r>
        </a:p>
      </dsp:txBody>
      <dsp:txXfrm>
        <a:off x="0" y="2499901"/>
        <a:ext cx="7746111" cy="832486"/>
      </dsp:txXfrm>
    </dsp:sp>
    <dsp:sp modelId="{687E1E44-E8D1-46CB-AD18-AC70A540CC99}">
      <dsp:nvSpPr>
        <dsp:cNvPr id="0" name=""/>
        <dsp:cNvSpPr/>
      </dsp:nvSpPr>
      <dsp:spPr>
        <a:xfrm>
          <a:off x="0" y="3332388"/>
          <a:ext cx="7746111"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C1DC8-1397-43F0-B64D-F82DF2D73AFF}">
      <dsp:nvSpPr>
        <dsp:cNvPr id="0" name=""/>
        <dsp:cNvSpPr/>
      </dsp:nvSpPr>
      <dsp:spPr>
        <a:xfrm>
          <a:off x="0" y="3332388"/>
          <a:ext cx="7746111" cy="83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Aplicación por los diversos organismos de cooperación y AH: ONU, ONG, Cooperación Española, Cooperación descentralizada, Ayuntamiento de Madrid (proyectos financiados)</a:t>
          </a:r>
        </a:p>
      </dsp:txBody>
      <dsp:txXfrm>
        <a:off x="0" y="3332388"/>
        <a:ext cx="7746111" cy="832486"/>
      </dsp:txXfrm>
    </dsp:sp>
    <dsp:sp modelId="{5EF2FBB8-9770-4991-9D75-167B6317A9D9}">
      <dsp:nvSpPr>
        <dsp:cNvPr id="0" name=""/>
        <dsp:cNvSpPr/>
      </dsp:nvSpPr>
      <dsp:spPr>
        <a:xfrm>
          <a:off x="0" y="4164874"/>
          <a:ext cx="7746111"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034BA-BCBD-4328-BE60-553F8B564FD6}">
      <dsp:nvSpPr>
        <dsp:cNvPr id="0" name=""/>
        <dsp:cNvSpPr/>
      </dsp:nvSpPr>
      <dsp:spPr>
        <a:xfrm>
          <a:off x="0" y="4164874"/>
          <a:ext cx="7746111" cy="832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kern="1200" dirty="0"/>
            <a:t>Conclusiones y recomendaciones</a:t>
          </a:r>
        </a:p>
      </dsp:txBody>
      <dsp:txXfrm>
        <a:off x="0" y="4164874"/>
        <a:ext cx="7746111" cy="8324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3AD16-6DC4-4975-A2B8-63C87D6BB553}">
      <dsp:nvSpPr>
        <dsp:cNvPr id="0" name=""/>
        <dsp:cNvSpPr/>
      </dsp:nvSpPr>
      <dsp:spPr>
        <a:xfrm rot="5400000">
          <a:off x="4622849" y="-1670681"/>
          <a:ext cx="1289011" cy="4957511"/>
        </a:xfrm>
        <a:prstGeom prst="round2SameRect">
          <a:avLst/>
        </a:prstGeom>
        <a:solidFill>
          <a:schemeClr val="accent6">
            <a:alpha val="90000"/>
            <a:tint val="55000"/>
            <a:hueOff val="0"/>
            <a:satOff val="0"/>
            <a:lumOff val="0"/>
            <a:alphaOff val="0"/>
          </a:schemeClr>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El EBDH y el trabajo de protección humanitaria, aunque con diferentes orígenes y planteamientos, se han ido aproximando y hoy se complementan de un modo bastante sinérgico en la defensa de los derechos de las poblaciones y personas afectadas por desastres y conflictos.</a:t>
          </a:r>
        </a:p>
      </dsp:txBody>
      <dsp:txXfrm rot="-5400000">
        <a:off x="2788599" y="226493"/>
        <a:ext cx="4894587" cy="1163163"/>
      </dsp:txXfrm>
    </dsp:sp>
    <dsp:sp modelId="{EAEA6D02-8632-44A2-A15C-DBA0E45F8B6D}">
      <dsp:nvSpPr>
        <dsp:cNvPr id="0" name=""/>
        <dsp:cNvSpPr/>
      </dsp:nvSpPr>
      <dsp:spPr>
        <a:xfrm>
          <a:off x="0" y="2441"/>
          <a:ext cx="2788599" cy="1611264"/>
        </a:xfrm>
        <a:prstGeom prst="roundRect">
          <a:avLst/>
        </a:prstGeom>
        <a:solidFill>
          <a:schemeClr val="accent6">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El enfoque de protección está sirviendo para revitalizar la incorporación de derechos al trabajo humanitario </a:t>
          </a:r>
        </a:p>
      </dsp:txBody>
      <dsp:txXfrm>
        <a:off x="78655" y="81096"/>
        <a:ext cx="2631289" cy="1453954"/>
      </dsp:txXfrm>
    </dsp:sp>
    <dsp:sp modelId="{5594713F-2BF5-450B-B5D0-C8AC28836DF5}">
      <dsp:nvSpPr>
        <dsp:cNvPr id="0" name=""/>
        <dsp:cNvSpPr/>
      </dsp:nvSpPr>
      <dsp:spPr>
        <a:xfrm rot="5400000">
          <a:off x="4622849" y="21145"/>
          <a:ext cx="1289011" cy="4957511"/>
        </a:xfrm>
        <a:prstGeom prst="round2SameRect">
          <a:avLst/>
        </a:prstGeom>
        <a:solidFill>
          <a:schemeClr val="accent6">
            <a:alpha val="90000"/>
            <a:tint val="55000"/>
            <a:hueOff val="0"/>
            <a:satOff val="0"/>
            <a:lumOff val="0"/>
            <a:alphaOff val="0"/>
          </a:schemeClr>
        </a:solidFill>
        <a:ln w="25400" cap="flat" cmpd="sng" algn="ctr">
          <a:solidFill>
            <a:schemeClr val="accent6">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Posiciones de la ONU – IASC sobre Centralidad de la Protección</a:t>
          </a:r>
        </a:p>
        <a:p>
          <a:pPr marL="114300" lvl="1" indent="-114300" algn="l" defTabSz="622300">
            <a:lnSpc>
              <a:spcPct val="90000"/>
            </a:lnSpc>
            <a:spcBef>
              <a:spcPct val="0"/>
            </a:spcBef>
            <a:spcAft>
              <a:spcPct val="15000"/>
            </a:spcAft>
            <a:buChar char="•"/>
          </a:pPr>
          <a:r>
            <a:rPr lang="es-ES" sz="1400" kern="1200" dirty="0"/>
            <a:t>El Clúster Global de Protección</a:t>
          </a:r>
        </a:p>
        <a:p>
          <a:pPr marL="114300" lvl="1" indent="-114300" algn="l" defTabSz="622300">
            <a:lnSpc>
              <a:spcPct val="90000"/>
            </a:lnSpc>
            <a:spcBef>
              <a:spcPct val="0"/>
            </a:spcBef>
            <a:spcAft>
              <a:spcPct val="15000"/>
            </a:spcAft>
            <a:buChar char="•"/>
          </a:pPr>
          <a:r>
            <a:rPr lang="es-ES" sz="1400" kern="1200" dirty="0"/>
            <a:t>Los Manuales del Proyecto Esfera</a:t>
          </a:r>
        </a:p>
        <a:p>
          <a:pPr marL="114300" lvl="1" indent="-114300" algn="l" defTabSz="622300">
            <a:lnSpc>
              <a:spcPct val="90000"/>
            </a:lnSpc>
            <a:spcBef>
              <a:spcPct val="0"/>
            </a:spcBef>
            <a:spcAft>
              <a:spcPct val="15000"/>
            </a:spcAft>
            <a:buChar char="•"/>
          </a:pPr>
          <a:r>
            <a:rPr lang="es-ES" sz="1400" kern="1200" dirty="0"/>
            <a:t>Las orientaciones y/o exigencias de algunos donantes: DG-ECHO</a:t>
          </a:r>
        </a:p>
        <a:p>
          <a:pPr marL="114300" lvl="1" indent="-114300" algn="l" defTabSz="622300">
            <a:lnSpc>
              <a:spcPct val="90000"/>
            </a:lnSpc>
            <a:spcBef>
              <a:spcPct val="0"/>
            </a:spcBef>
            <a:spcAft>
              <a:spcPct val="15000"/>
            </a:spcAft>
            <a:buChar char="•"/>
          </a:pPr>
          <a:endParaRPr lang="es-ES" sz="1400" kern="1200" dirty="0"/>
        </a:p>
      </dsp:txBody>
      <dsp:txXfrm rot="-5400000">
        <a:off x="2788599" y="1918319"/>
        <a:ext cx="4894587" cy="1163163"/>
      </dsp:txXfrm>
    </dsp:sp>
    <dsp:sp modelId="{AE9473FD-0D75-443B-8CED-5EAEE0D4270D}">
      <dsp:nvSpPr>
        <dsp:cNvPr id="0" name=""/>
        <dsp:cNvSpPr/>
      </dsp:nvSpPr>
      <dsp:spPr>
        <a:xfrm>
          <a:off x="0" y="1694269"/>
          <a:ext cx="2788599" cy="1611264"/>
        </a:xfrm>
        <a:prstGeom prst="roundRect">
          <a:avLst/>
        </a:prstGeom>
        <a:solidFill>
          <a:schemeClr val="accent6">
            <a:shade val="50000"/>
            <a:hueOff val="-307797"/>
            <a:satOff val="20520"/>
            <a:lumOff val="267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Han contribuido a ello:</a:t>
          </a:r>
        </a:p>
      </dsp:txBody>
      <dsp:txXfrm>
        <a:off x="78655" y="1772924"/>
        <a:ext cx="2631289" cy="1453954"/>
      </dsp:txXfrm>
    </dsp:sp>
    <dsp:sp modelId="{C8FAE9F4-CE33-4408-894A-540E141B9975}">
      <dsp:nvSpPr>
        <dsp:cNvPr id="0" name=""/>
        <dsp:cNvSpPr/>
      </dsp:nvSpPr>
      <dsp:spPr>
        <a:xfrm>
          <a:off x="0" y="3386097"/>
          <a:ext cx="7738552" cy="1611264"/>
        </a:xfrm>
        <a:prstGeom prst="roundRect">
          <a:avLst/>
        </a:prstGeom>
        <a:solidFill>
          <a:schemeClr val="accent6">
            <a:shade val="50000"/>
            <a:hueOff val="-307797"/>
            <a:satOff val="20520"/>
            <a:lumOff val="267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kern="1200" dirty="0"/>
            <a:t>Sin embargo, escasa financiación</a:t>
          </a:r>
        </a:p>
      </dsp:txBody>
      <dsp:txXfrm>
        <a:off x="78655" y="3464752"/>
        <a:ext cx="7581242" cy="14539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3D51D-2262-4919-A44D-0C1CD0B3265D}">
      <dsp:nvSpPr>
        <dsp:cNvPr id="0" name=""/>
        <dsp:cNvSpPr/>
      </dsp:nvSpPr>
      <dsp:spPr>
        <a:xfrm rot="21300000">
          <a:off x="16403" y="1189332"/>
          <a:ext cx="5312622" cy="608375"/>
        </a:xfrm>
        <a:prstGeom prst="mathMinus">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5DF883C-4267-4ABA-AA0E-73F45B79EB0E}">
      <dsp:nvSpPr>
        <dsp:cNvPr id="0" name=""/>
        <dsp:cNvSpPr/>
      </dsp:nvSpPr>
      <dsp:spPr>
        <a:xfrm>
          <a:off x="641451" y="149352"/>
          <a:ext cx="1603629" cy="1194815"/>
        </a:xfrm>
        <a:prstGeom prst="downArrow">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2D4147C-BB8F-499E-8258-3D37BCF7768C}">
      <dsp:nvSpPr>
        <dsp:cNvPr id="0" name=""/>
        <dsp:cNvSpPr/>
      </dsp:nvSpPr>
      <dsp:spPr>
        <a:xfrm>
          <a:off x="2833077" y="0"/>
          <a:ext cx="1710537" cy="125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S" sz="1000" kern="1200"/>
            <a:t>- Diversificación fuentes de financiación</a:t>
          </a:r>
        </a:p>
        <a:p>
          <a:pPr marL="0" lvl="0" indent="0" algn="ctr" defTabSz="444500">
            <a:lnSpc>
              <a:spcPct val="90000"/>
            </a:lnSpc>
            <a:spcBef>
              <a:spcPct val="0"/>
            </a:spcBef>
            <a:spcAft>
              <a:spcPct val="35000"/>
            </a:spcAft>
            <a:buNone/>
          </a:pPr>
          <a:r>
            <a:rPr lang="es-ES" sz="1000" kern="1200"/>
            <a:t>-Mayor impacto en educación para la ciudadanía global en materia humanitaria</a:t>
          </a:r>
        </a:p>
        <a:p>
          <a:pPr marL="0" lvl="0" indent="0" algn="ctr" defTabSz="444500">
            <a:lnSpc>
              <a:spcPct val="90000"/>
            </a:lnSpc>
            <a:spcBef>
              <a:spcPct val="0"/>
            </a:spcBef>
            <a:spcAft>
              <a:spcPct val="35000"/>
            </a:spcAft>
            <a:buNone/>
          </a:pPr>
          <a:r>
            <a:rPr lang="es-ES" sz="1000" kern="1200"/>
            <a:t>- Mayor cercanía a la población</a:t>
          </a:r>
        </a:p>
      </dsp:txBody>
      <dsp:txXfrm>
        <a:off x="2833077" y="0"/>
        <a:ext cx="1710537" cy="1254556"/>
      </dsp:txXfrm>
    </dsp:sp>
    <dsp:sp modelId="{DA611B94-1162-4149-905F-8316F31FC012}">
      <dsp:nvSpPr>
        <dsp:cNvPr id="0" name=""/>
        <dsp:cNvSpPr/>
      </dsp:nvSpPr>
      <dsp:spPr>
        <a:xfrm>
          <a:off x="3100349" y="1642872"/>
          <a:ext cx="1603629" cy="1194815"/>
        </a:xfrm>
        <a:prstGeom prst="upArrow">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FCECD49-167C-46E8-B895-0681D90013BA}">
      <dsp:nvSpPr>
        <dsp:cNvPr id="0" name=""/>
        <dsp:cNvSpPr/>
      </dsp:nvSpPr>
      <dsp:spPr>
        <a:xfrm>
          <a:off x="801814" y="1732483"/>
          <a:ext cx="1710537" cy="125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s-ES" sz="1000" kern="1200" dirty="0"/>
            <a:t>- Difícil coordinación</a:t>
          </a:r>
        </a:p>
        <a:p>
          <a:pPr marL="0" lvl="0" indent="0" algn="ctr" defTabSz="444500">
            <a:lnSpc>
              <a:spcPct val="90000"/>
            </a:lnSpc>
            <a:spcBef>
              <a:spcPct val="0"/>
            </a:spcBef>
            <a:spcAft>
              <a:spcPct val="35000"/>
            </a:spcAft>
            <a:buNone/>
          </a:pPr>
          <a:r>
            <a:rPr lang="es-ES" sz="1000" kern="1200" dirty="0"/>
            <a:t>- Falta de criterios comunes</a:t>
          </a:r>
        </a:p>
        <a:p>
          <a:pPr marL="0" lvl="0" indent="0" algn="ctr" defTabSz="444500">
            <a:lnSpc>
              <a:spcPct val="90000"/>
            </a:lnSpc>
            <a:spcBef>
              <a:spcPct val="0"/>
            </a:spcBef>
            <a:spcAft>
              <a:spcPct val="35000"/>
            </a:spcAft>
            <a:buNone/>
          </a:pPr>
          <a:r>
            <a:rPr lang="es-ES" sz="1000" kern="1200" dirty="0"/>
            <a:t>- Recursos humanos poco especializados</a:t>
          </a:r>
        </a:p>
        <a:p>
          <a:pPr marL="0" lvl="0" indent="0" algn="ctr" defTabSz="444500">
            <a:lnSpc>
              <a:spcPct val="90000"/>
            </a:lnSpc>
            <a:spcBef>
              <a:spcPct val="0"/>
            </a:spcBef>
            <a:spcAft>
              <a:spcPct val="35000"/>
            </a:spcAft>
            <a:buNone/>
          </a:pPr>
          <a:r>
            <a:rPr lang="es-ES" sz="1000" kern="1200" dirty="0"/>
            <a:t>- Dispersión de esfuerzos</a:t>
          </a:r>
        </a:p>
        <a:p>
          <a:pPr marL="0" lvl="0" indent="0" algn="ctr" defTabSz="444500">
            <a:lnSpc>
              <a:spcPct val="90000"/>
            </a:lnSpc>
            <a:spcBef>
              <a:spcPct val="0"/>
            </a:spcBef>
            <a:spcAft>
              <a:spcPct val="35000"/>
            </a:spcAft>
            <a:buNone/>
          </a:pPr>
          <a:endParaRPr lang="es-ES" sz="1000" kern="1200" dirty="0"/>
        </a:p>
      </dsp:txBody>
      <dsp:txXfrm>
        <a:off x="801814" y="1732483"/>
        <a:ext cx="1710537" cy="12545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DB260-872A-4111-94FC-CF7F709824F1}">
      <dsp:nvSpPr>
        <dsp:cNvPr id="0" name=""/>
        <dsp:cNvSpPr/>
      </dsp:nvSpPr>
      <dsp:spPr>
        <a:xfrm>
          <a:off x="0" y="241117"/>
          <a:ext cx="7373797" cy="128486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latin typeface="Arial" panose="020B0604020202020204" pitchFamily="34" charset="0"/>
              <a:ea typeface="Calibri" panose="020F0502020204030204" pitchFamily="34" charset="0"/>
            </a:rPr>
            <a:t>L</a:t>
          </a:r>
          <a:r>
            <a:rPr lang="es-ES" sz="1700" kern="1200" dirty="0">
              <a:effectLst/>
              <a:latin typeface="Arial" panose="020B0604020202020204" pitchFamily="34" charset="0"/>
              <a:ea typeface="Calibri" panose="020F0502020204030204" pitchFamily="34" charset="0"/>
            </a:rPr>
            <a:t>a incorporación del componente de protección en dichos documentos ha ido evolucionando de manera positiva suponiendo un claro paso adelante la publicación de las dos Estrategias de Acción Humanitaria</a:t>
          </a:r>
          <a:endParaRPr lang="es-ES" sz="1700" kern="1200" dirty="0"/>
        </a:p>
      </dsp:txBody>
      <dsp:txXfrm>
        <a:off x="62722" y="303839"/>
        <a:ext cx="7248353" cy="11594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9B9A7-3B1B-4AD6-925E-4AD294002D9C}">
      <dsp:nvSpPr>
        <dsp:cNvPr id="0" name=""/>
        <dsp:cNvSpPr/>
      </dsp:nvSpPr>
      <dsp:spPr>
        <a:xfrm>
          <a:off x="0" y="1198907"/>
          <a:ext cx="7154624" cy="1598543"/>
        </a:xfrm>
        <a:prstGeom prst="notched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E665D80-BE07-4DCA-91A4-DF504DC1F2AF}">
      <dsp:nvSpPr>
        <dsp:cNvPr id="0" name=""/>
        <dsp:cNvSpPr/>
      </dsp:nvSpPr>
      <dsp:spPr>
        <a:xfrm>
          <a:off x="550" y="255607"/>
          <a:ext cx="881926" cy="159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s-ES" sz="1100" kern="1200"/>
            <a:t>I Plan Director de la Cooperación Española 2001-2004</a:t>
          </a:r>
        </a:p>
      </dsp:txBody>
      <dsp:txXfrm>
        <a:off x="550" y="255607"/>
        <a:ext cx="881926" cy="1598543"/>
      </dsp:txXfrm>
    </dsp:sp>
    <dsp:sp modelId="{1E3DF81A-CD62-47BD-94BF-B39AA8F0E569}">
      <dsp:nvSpPr>
        <dsp:cNvPr id="0" name=""/>
        <dsp:cNvSpPr/>
      </dsp:nvSpPr>
      <dsp:spPr>
        <a:xfrm>
          <a:off x="241695" y="1798361"/>
          <a:ext cx="399635" cy="39963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F05DD0-9397-4C05-B051-EDC71626149E}">
      <dsp:nvSpPr>
        <dsp:cNvPr id="0" name=""/>
        <dsp:cNvSpPr/>
      </dsp:nvSpPr>
      <dsp:spPr>
        <a:xfrm>
          <a:off x="926572" y="2397814"/>
          <a:ext cx="881926" cy="159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s-ES" sz="1100" kern="1200"/>
            <a:t>II Plan Director de la Cooperación Española 2005-2008</a:t>
          </a:r>
        </a:p>
      </dsp:txBody>
      <dsp:txXfrm>
        <a:off x="926572" y="2397814"/>
        <a:ext cx="881926" cy="1598543"/>
      </dsp:txXfrm>
    </dsp:sp>
    <dsp:sp modelId="{20C13019-F8EB-400D-9C56-B8668EF975D4}">
      <dsp:nvSpPr>
        <dsp:cNvPr id="0" name=""/>
        <dsp:cNvSpPr/>
      </dsp:nvSpPr>
      <dsp:spPr>
        <a:xfrm>
          <a:off x="1167717" y="1798361"/>
          <a:ext cx="399635" cy="39963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F4AC26-73C4-4DA0-8319-63FF0F92ABB6}">
      <dsp:nvSpPr>
        <dsp:cNvPr id="0" name=""/>
        <dsp:cNvSpPr/>
      </dsp:nvSpPr>
      <dsp:spPr>
        <a:xfrm>
          <a:off x="1852595" y="0"/>
          <a:ext cx="881926" cy="159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s-ES" sz="1100" kern="1200" dirty="0"/>
            <a:t>Estrategia de Acción Humanitaria de la Cooperación Española 2007</a:t>
          </a:r>
        </a:p>
      </dsp:txBody>
      <dsp:txXfrm>
        <a:off x="1852595" y="0"/>
        <a:ext cx="881926" cy="1598543"/>
      </dsp:txXfrm>
    </dsp:sp>
    <dsp:sp modelId="{00E7355A-7DFC-4059-A653-1AF1B99C1180}">
      <dsp:nvSpPr>
        <dsp:cNvPr id="0" name=""/>
        <dsp:cNvSpPr/>
      </dsp:nvSpPr>
      <dsp:spPr>
        <a:xfrm>
          <a:off x="2093740" y="1798361"/>
          <a:ext cx="399635" cy="39963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A0C62E-22D9-47BC-B1A0-6EF834EAB7EA}">
      <dsp:nvSpPr>
        <dsp:cNvPr id="0" name=""/>
        <dsp:cNvSpPr/>
      </dsp:nvSpPr>
      <dsp:spPr>
        <a:xfrm>
          <a:off x="2778617" y="2397814"/>
          <a:ext cx="881926" cy="159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s-ES" sz="1100" kern="1200"/>
            <a:t>III Plan Director de la Cooperación Española 2009-2012</a:t>
          </a:r>
        </a:p>
      </dsp:txBody>
      <dsp:txXfrm>
        <a:off x="2778617" y="2397814"/>
        <a:ext cx="881926" cy="1598543"/>
      </dsp:txXfrm>
    </dsp:sp>
    <dsp:sp modelId="{E663A38C-B2A5-49A6-8311-E49310E013A3}">
      <dsp:nvSpPr>
        <dsp:cNvPr id="0" name=""/>
        <dsp:cNvSpPr/>
      </dsp:nvSpPr>
      <dsp:spPr>
        <a:xfrm>
          <a:off x="3019762" y="1798361"/>
          <a:ext cx="399635" cy="39963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BAC5B2-4A84-489C-8983-4541B76C193B}">
      <dsp:nvSpPr>
        <dsp:cNvPr id="0" name=""/>
        <dsp:cNvSpPr/>
      </dsp:nvSpPr>
      <dsp:spPr>
        <a:xfrm>
          <a:off x="3704640" y="0"/>
          <a:ext cx="881926" cy="159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s-ES" sz="1100" kern="1200"/>
            <a:t>IV Plan Director de la Cooperación Española 2013-2016</a:t>
          </a:r>
        </a:p>
      </dsp:txBody>
      <dsp:txXfrm>
        <a:off x="3704640" y="0"/>
        <a:ext cx="881926" cy="1598543"/>
      </dsp:txXfrm>
    </dsp:sp>
    <dsp:sp modelId="{CDAFFAFF-19C8-46B8-BAED-C235AB2E7BA5}">
      <dsp:nvSpPr>
        <dsp:cNvPr id="0" name=""/>
        <dsp:cNvSpPr/>
      </dsp:nvSpPr>
      <dsp:spPr>
        <a:xfrm>
          <a:off x="3945785" y="1798361"/>
          <a:ext cx="399635" cy="39963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BB9C34-623D-4F63-B97E-B4BEADD291E8}">
      <dsp:nvSpPr>
        <dsp:cNvPr id="0" name=""/>
        <dsp:cNvSpPr/>
      </dsp:nvSpPr>
      <dsp:spPr>
        <a:xfrm>
          <a:off x="4630662" y="2397814"/>
          <a:ext cx="881926" cy="159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s-ES" sz="1100" kern="1200"/>
            <a:t>V Plan director de la cooperación española 2018-2021</a:t>
          </a:r>
        </a:p>
      </dsp:txBody>
      <dsp:txXfrm>
        <a:off x="4630662" y="2397814"/>
        <a:ext cx="881926" cy="1598543"/>
      </dsp:txXfrm>
    </dsp:sp>
    <dsp:sp modelId="{E4AA334D-7FF6-4514-9094-7DDD4174D6A0}">
      <dsp:nvSpPr>
        <dsp:cNvPr id="0" name=""/>
        <dsp:cNvSpPr/>
      </dsp:nvSpPr>
      <dsp:spPr>
        <a:xfrm>
          <a:off x="4871807" y="1798361"/>
          <a:ext cx="399635" cy="39963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F6D7BC-0224-4A0B-B37E-1B4B54C4C0F5}">
      <dsp:nvSpPr>
        <dsp:cNvPr id="0" name=""/>
        <dsp:cNvSpPr/>
      </dsp:nvSpPr>
      <dsp:spPr>
        <a:xfrm>
          <a:off x="5556685" y="0"/>
          <a:ext cx="881926" cy="1598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Font typeface="Wingdings" panose="05000000000000000000" pitchFamily="2" charset="2"/>
            <a:buNone/>
          </a:pPr>
          <a:r>
            <a:rPr lang="es-ES" sz="1100" kern="1200"/>
            <a:t>Estrategia de Acción Humanitaria de la Cooperación Española 2019-2026</a:t>
          </a:r>
        </a:p>
      </dsp:txBody>
      <dsp:txXfrm>
        <a:off x="5556685" y="0"/>
        <a:ext cx="881926" cy="1598543"/>
      </dsp:txXfrm>
    </dsp:sp>
    <dsp:sp modelId="{33AF64C3-9320-429B-9C4F-99F050376663}">
      <dsp:nvSpPr>
        <dsp:cNvPr id="0" name=""/>
        <dsp:cNvSpPr/>
      </dsp:nvSpPr>
      <dsp:spPr>
        <a:xfrm>
          <a:off x="5797830" y="1798361"/>
          <a:ext cx="399635" cy="39963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7AE1E-B956-4988-B655-279D5A0417FD}">
      <dsp:nvSpPr>
        <dsp:cNvPr id="0" name=""/>
        <dsp:cNvSpPr/>
      </dsp:nvSpPr>
      <dsp:spPr>
        <a:xfrm>
          <a:off x="-129017" y="-15705"/>
          <a:ext cx="6996285" cy="1013050"/>
        </a:xfrm>
        <a:prstGeom prst="rightArrow">
          <a:avLst>
            <a:gd name="adj1" fmla="val 5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60822" numCol="1" spcCol="1270" anchor="ctr" anchorCtr="0">
          <a:noAutofit/>
        </a:bodyPr>
        <a:lstStyle/>
        <a:p>
          <a:pPr marL="0" lvl="0" indent="0" algn="l" defTabSz="755650">
            <a:lnSpc>
              <a:spcPct val="90000"/>
            </a:lnSpc>
            <a:spcBef>
              <a:spcPct val="0"/>
            </a:spcBef>
            <a:spcAft>
              <a:spcPct val="35000"/>
            </a:spcAft>
            <a:buNone/>
          </a:pPr>
          <a:r>
            <a:rPr lang="es-ES" sz="1700" b="1" kern="1200"/>
            <a:t>Línea estratégica 1</a:t>
          </a:r>
          <a:endParaRPr lang="es-ES" sz="1700" kern="1200"/>
        </a:p>
      </dsp:txBody>
      <dsp:txXfrm>
        <a:off x="-129017" y="237558"/>
        <a:ext cx="6743023" cy="506525"/>
      </dsp:txXfrm>
    </dsp:sp>
    <dsp:sp modelId="{080C984F-490A-4A75-9D00-CA1EA0F4AB7B}">
      <dsp:nvSpPr>
        <dsp:cNvPr id="0" name=""/>
        <dsp:cNvSpPr/>
      </dsp:nvSpPr>
      <dsp:spPr>
        <a:xfrm>
          <a:off x="-108844" y="765502"/>
          <a:ext cx="2142429" cy="195150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dirty="0"/>
            <a:t>Promoción de los principios humanitarios, del derecho internacional humanitario (DIH) y de otros marcos jurídicos con el fin de garantizar la protección y los derechos de las personas afectadas por conflictos y desastres</a:t>
          </a:r>
        </a:p>
      </dsp:txBody>
      <dsp:txXfrm>
        <a:off x="-108844" y="765502"/>
        <a:ext cx="2142429" cy="1951507"/>
      </dsp:txXfrm>
    </dsp:sp>
    <dsp:sp modelId="{F9268D9B-3F01-4CCA-AF73-0565614EA08D}">
      <dsp:nvSpPr>
        <dsp:cNvPr id="0" name=""/>
        <dsp:cNvSpPr/>
      </dsp:nvSpPr>
      <dsp:spPr>
        <a:xfrm>
          <a:off x="2033585" y="321978"/>
          <a:ext cx="4813511" cy="1013050"/>
        </a:xfrm>
        <a:prstGeom prst="rightArrow">
          <a:avLst>
            <a:gd name="adj1" fmla="val 50000"/>
            <a:gd name="adj2" fmla="val 5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60822" numCol="1" spcCol="1270" anchor="ctr" anchorCtr="0">
          <a:noAutofit/>
        </a:bodyPr>
        <a:lstStyle/>
        <a:p>
          <a:pPr marL="0" lvl="0" indent="0" algn="l" defTabSz="755650">
            <a:lnSpc>
              <a:spcPct val="90000"/>
            </a:lnSpc>
            <a:spcBef>
              <a:spcPct val="0"/>
            </a:spcBef>
            <a:spcAft>
              <a:spcPct val="35000"/>
            </a:spcAft>
            <a:buNone/>
          </a:pPr>
          <a:r>
            <a:rPr lang="es-ES" sz="1700" b="1" kern="1200"/>
            <a:t>Resultado 2</a:t>
          </a:r>
          <a:endParaRPr lang="es-ES" sz="1700" kern="1200"/>
        </a:p>
      </dsp:txBody>
      <dsp:txXfrm>
        <a:off x="2033585" y="575241"/>
        <a:ext cx="4560249" cy="506525"/>
      </dsp:txXfrm>
    </dsp:sp>
    <dsp:sp modelId="{FA3E250E-2CB7-4246-99A7-0824729ABAA7}">
      <dsp:nvSpPr>
        <dsp:cNvPr id="0" name=""/>
        <dsp:cNvSpPr/>
      </dsp:nvSpPr>
      <dsp:spPr>
        <a:xfrm>
          <a:off x="2069256" y="1072576"/>
          <a:ext cx="1599195" cy="2032397"/>
        </a:xfrm>
        <a:prstGeom prst="rect">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ES" sz="1400" kern="1200"/>
            <a:t>Fortalecida la incorporación de la Protección en la Acción Humanitaria Española</a:t>
          </a:r>
        </a:p>
      </dsp:txBody>
      <dsp:txXfrm>
        <a:off x="2069256" y="1072576"/>
        <a:ext cx="1599195" cy="2032397"/>
      </dsp:txXfrm>
    </dsp:sp>
    <dsp:sp modelId="{1159E398-3467-4918-87F2-18284BEFD054}">
      <dsp:nvSpPr>
        <dsp:cNvPr id="0" name=""/>
        <dsp:cNvSpPr/>
      </dsp:nvSpPr>
      <dsp:spPr>
        <a:xfrm>
          <a:off x="3652015" y="561654"/>
          <a:ext cx="3227494" cy="1012452"/>
        </a:xfrm>
        <a:prstGeom prst="rightArrow">
          <a:avLst>
            <a:gd name="adj1" fmla="val 5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60822" numCol="1" spcCol="1270" anchor="ctr" anchorCtr="0">
          <a:noAutofit/>
        </a:bodyPr>
        <a:lstStyle/>
        <a:p>
          <a:pPr marL="0" lvl="0" indent="0" algn="l" defTabSz="755650">
            <a:lnSpc>
              <a:spcPct val="90000"/>
            </a:lnSpc>
            <a:spcBef>
              <a:spcPct val="0"/>
            </a:spcBef>
            <a:spcAft>
              <a:spcPct val="35000"/>
            </a:spcAft>
            <a:buNone/>
          </a:pPr>
          <a:r>
            <a:rPr lang="es-ES" sz="1700" b="1" kern="1200"/>
            <a:t>Actuaciones prioritarias</a:t>
          </a:r>
          <a:endParaRPr lang="es-ES" sz="1700" kern="1200"/>
        </a:p>
      </dsp:txBody>
      <dsp:txXfrm>
        <a:off x="3652015" y="814767"/>
        <a:ext cx="2974381" cy="506226"/>
      </dsp:txXfrm>
    </dsp:sp>
    <dsp:sp modelId="{D7F518E3-C3EC-4EC5-B8AD-D2E2EAFCECDD}">
      <dsp:nvSpPr>
        <dsp:cNvPr id="0" name=""/>
        <dsp:cNvSpPr/>
      </dsp:nvSpPr>
      <dsp:spPr>
        <a:xfrm>
          <a:off x="3656668" y="1067106"/>
          <a:ext cx="3161455" cy="2670473"/>
        </a:xfrm>
        <a:prstGeom prst="rect">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s-ES" sz="800" kern="1200"/>
            <a:t>Fomentar la incorporación de la protección en las convocatorias que se realicen para proyectos o AHen la CE. </a:t>
          </a:r>
        </a:p>
        <a:p>
          <a:pPr marL="0" lvl="0" indent="0" algn="l" defTabSz="355600">
            <a:lnSpc>
              <a:spcPct val="90000"/>
            </a:lnSpc>
            <a:spcBef>
              <a:spcPct val="0"/>
            </a:spcBef>
            <a:spcAft>
              <a:spcPct val="35000"/>
            </a:spcAft>
            <a:buNone/>
          </a:pPr>
          <a:r>
            <a:rPr lang="es-ES" sz="800" kern="1200"/>
            <a:t>Establecer sinergias con la Estrategia de Infancia de la CE y sus 6 líneas estratégicas, así como con la Estrategia de Género en Desarrollo de la CE. </a:t>
          </a:r>
        </a:p>
        <a:p>
          <a:pPr marL="0" lvl="0" indent="0" algn="l" defTabSz="355600">
            <a:lnSpc>
              <a:spcPct val="90000"/>
            </a:lnSpc>
            <a:spcBef>
              <a:spcPct val="0"/>
            </a:spcBef>
            <a:spcAft>
              <a:spcPct val="35000"/>
            </a:spcAft>
            <a:buNone/>
          </a:pPr>
          <a:r>
            <a:rPr lang="es-ES" sz="800" kern="1200"/>
            <a:t>Transversalizar actuaciones conducentes a la protección de personas en situación de vulnerabilidad, así como tener en cuenta todas las interseccionalidades pertinentes: minorías étnicas, nacionales, religiosas, sexuales, sociales, lingüísticas y cualquier otra que, en un contexto humanitario, requieran especial atención. </a:t>
          </a:r>
        </a:p>
        <a:p>
          <a:pPr marL="0" lvl="0" indent="0" algn="l" defTabSz="355600">
            <a:lnSpc>
              <a:spcPct val="90000"/>
            </a:lnSpc>
            <a:spcBef>
              <a:spcPct val="0"/>
            </a:spcBef>
            <a:spcAft>
              <a:spcPct val="35000"/>
            </a:spcAft>
            <a:buNone/>
          </a:pPr>
          <a:r>
            <a:rPr lang="es-ES" sz="800" kern="1200"/>
            <a:t>Incorporar la protección en las evaluaciones de proyectos humanitarios. </a:t>
          </a:r>
        </a:p>
        <a:p>
          <a:pPr marL="0" lvl="0" indent="0" algn="l" defTabSz="355600">
            <a:lnSpc>
              <a:spcPct val="90000"/>
            </a:lnSpc>
            <a:spcBef>
              <a:spcPct val="0"/>
            </a:spcBef>
            <a:spcAft>
              <a:spcPct val="35000"/>
            </a:spcAft>
            <a:buNone/>
          </a:pPr>
          <a:r>
            <a:rPr lang="es-ES" sz="800" kern="1200"/>
            <a:t>Concretar líneas de trabajo para la actuación frente a la violencia de género en contextos humanitarios</a:t>
          </a:r>
        </a:p>
      </dsp:txBody>
      <dsp:txXfrm>
        <a:off x="3656668" y="1067106"/>
        <a:ext cx="3161455" cy="26704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0.10526</cdr:x>
      <cdr:y>0.01013</cdr:y>
    </cdr:from>
    <cdr:to>
      <cdr:x>0.93901</cdr:x>
      <cdr:y>0.12911</cdr:y>
    </cdr:to>
    <cdr:sp macro="" textlink="">
      <cdr:nvSpPr>
        <cdr:cNvPr id="2" name="1 CuadroTexto"/>
        <cdr:cNvSpPr txBox="1"/>
      </cdr:nvSpPr>
      <cdr:spPr>
        <a:xfrm xmlns:a="http://schemas.openxmlformats.org/drawingml/2006/main">
          <a:off x="1200150" y="76200"/>
          <a:ext cx="9505950" cy="895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s-ES" sz="1800" b="1"/>
        </a:p>
      </cdr:txBody>
    </cdr:sp>
  </cdr:relSizeAnchor>
</c:userShapes>
</file>

<file path=ppt/drawings/drawing2.xml><?xml version="1.0" encoding="utf-8"?>
<c:userShapes xmlns:c="http://schemas.openxmlformats.org/drawingml/2006/chart">
  <cdr:relSizeAnchor xmlns:cdr="http://schemas.openxmlformats.org/drawingml/2006/chartDrawing">
    <cdr:from>
      <cdr:x>0.10526</cdr:x>
      <cdr:y>0.01013</cdr:y>
    </cdr:from>
    <cdr:to>
      <cdr:x>0.93901</cdr:x>
      <cdr:y>0.12911</cdr:y>
    </cdr:to>
    <cdr:sp macro="" textlink="">
      <cdr:nvSpPr>
        <cdr:cNvPr id="2" name="1 CuadroTexto"/>
        <cdr:cNvSpPr txBox="1"/>
      </cdr:nvSpPr>
      <cdr:spPr>
        <a:xfrm xmlns:a="http://schemas.openxmlformats.org/drawingml/2006/main">
          <a:off x="1200150" y="76200"/>
          <a:ext cx="9505950" cy="895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s-ES" sz="18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0" y="0"/>
            <a:ext cx="430053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6" charset="0"/>
              </a:defRPr>
            </a:lvl1pPr>
          </a:lstStyle>
          <a:p>
            <a:pPr>
              <a:defRPr/>
            </a:pPr>
            <a:endParaRPr lang="es-ES_tradnl" dirty="0"/>
          </a:p>
        </p:txBody>
      </p:sp>
      <p:sp>
        <p:nvSpPr>
          <p:cNvPr id="205827" name="Rectangle 3"/>
          <p:cNvSpPr>
            <a:spLocks noGrp="1" noChangeArrowheads="1"/>
          </p:cNvSpPr>
          <p:nvPr>
            <p:ph type="dt" sz="quarter" idx="1"/>
          </p:nvPr>
        </p:nvSpPr>
        <p:spPr bwMode="auto">
          <a:xfrm>
            <a:off x="5622925"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6" charset="0"/>
              </a:defRPr>
            </a:lvl1pPr>
          </a:lstStyle>
          <a:p>
            <a:pPr>
              <a:defRPr/>
            </a:pPr>
            <a:endParaRPr lang="es-ES_tradnl" dirty="0"/>
          </a:p>
        </p:txBody>
      </p:sp>
      <p:sp>
        <p:nvSpPr>
          <p:cNvPr id="205828" name="Rectangle 4"/>
          <p:cNvSpPr>
            <a:spLocks noGrp="1" noChangeArrowheads="1"/>
          </p:cNvSpPr>
          <p:nvPr>
            <p:ph type="ftr" sz="quarter" idx="2"/>
          </p:nvPr>
        </p:nvSpPr>
        <p:spPr bwMode="auto">
          <a:xfrm>
            <a:off x="0" y="6456363"/>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6" charset="0"/>
              </a:defRPr>
            </a:lvl1pPr>
          </a:lstStyle>
          <a:p>
            <a:pPr>
              <a:defRPr/>
            </a:pPr>
            <a:endParaRPr lang="es-ES_tradnl" dirty="0"/>
          </a:p>
        </p:txBody>
      </p:sp>
      <p:sp>
        <p:nvSpPr>
          <p:cNvPr id="205829" name="Rectangle 5"/>
          <p:cNvSpPr>
            <a:spLocks noGrp="1" noChangeArrowheads="1"/>
          </p:cNvSpPr>
          <p:nvPr>
            <p:ph type="sldNum" sz="quarter" idx="3"/>
          </p:nvPr>
        </p:nvSpPr>
        <p:spPr bwMode="auto">
          <a:xfrm>
            <a:off x="5622925"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6" charset="0"/>
              </a:defRPr>
            </a:lvl1pPr>
          </a:lstStyle>
          <a:p>
            <a:pPr>
              <a:defRPr/>
            </a:pPr>
            <a:fld id="{5ADF6D53-FCB3-4E68-AC71-BB4A0C929189}" type="slidenum">
              <a:rPr lang="es-ES_tradnl"/>
              <a:pPr>
                <a:defRPr/>
              </a:pPr>
              <a:t>‹Nº›</a:t>
            </a:fld>
            <a:endParaRPr lang="es-ES_tradnl" dirty="0"/>
          </a:p>
        </p:txBody>
      </p:sp>
    </p:spTree>
    <p:extLst>
      <p:ext uri="{BB962C8B-B14F-4D97-AF65-F5344CB8AC3E}">
        <p14:creationId xmlns:p14="http://schemas.microsoft.com/office/powerpoint/2010/main" val="3207134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300538" cy="339725"/>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atin typeface="Times New Roman" pitchFamily="16" charset="0"/>
              </a:defRPr>
            </a:lvl1pPr>
          </a:lstStyle>
          <a:p>
            <a:pPr>
              <a:defRPr/>
            </a:pPr>
            <a:endParaRPr lang="es-ES" dirty="0"/>
          </a:p>
        </p:txBody>
      </p:sp>
      <p:sp>
        <p:nvSpPr>
          <p:cNvPr id="9219" name="Rectangle 3"/>
          <p:cNvSpPr>
            <a:spLocks noGrp="1" noChangeArrowheads="1"/>
          </p:cNvSpPr>
          <p:nvPr>
            <p:ph type="dt" idx="1"/>
          </p:nvPr>
        </p:nvSpPr>
        <p:spPr bwMode="auto">
          <a:xfrm>
            <a:off x="5626100" y="0"/>
            <a:ext cx="4300538" cy="339725"/>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atin typeface="Times New Roman" pitchFamily="16" charset="0"/>
              </a:defRPr>
            </a:lvl1pPr>
          </a:lstStyle>
          <a:p>
            <a:pPr>
              <a:defRPr/>
            </a:pPr>
            <a:endParaRPr lang="es-ES" dirty="0"/>
          </a:p>
        </p:txBody>
      </p:sp>
      <p:sp>
        <p:nvSpPr>
          <p:cNvPr id="147460"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1323975" y="3228975"/>
            <a:ext cx="7278688" cy="30591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9222" name="Rectangle 6"/>
          <p:cNvSpPr>
            <a:spLocks noGrp="1" noChangeArrowheads="1"/>
          </p:cNvSpPr>
          <p:nvPr>
            <p:ph type="ftr" sz="quarter" idx="4"/>
          </p:nvPr>
        </p:nvSpPr>
        <p:spPr bwMode="auto">
          <a:xfrm>
            <a:off x="0" y="6457950"/>
            <a:ext cx="4300538" cy="339725"/>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atin typeface="Times New Roman" pitchFamily="16" charset="0"/>
              </a:defRPr>
            </a:lvl1pPr>
          </a:lstStyle>
          <a:p>
            <a:pPr>
              <a:defRPr/>
            </a:pPr>
            <a:endParaRPr lang="es-ES" dirty="0"/>
          </a:p>
        </p:txBody>
      </p:sp>
      <p:sp>
        <p:nvSpPr>
          <p:cNvPr id="9223" name="Rectangle 7"/>
          <p:cNvSpPr>
            <a:spLocks noGrp="1" noChangeArrowheads="1"/>
          </p:cNvSpPr>
          <p:nvPr>
            <p:ph type="sldNum" sz="quarter" idx="5"/>
          </p:nvPr>
        </p:nvSpPr>
        <p:spPr bwMode="auto">
          <a:xfrm>
            <a:off x="5626100" y="6457950"/>
            <a:ext cx="4300538" cy="339725"/>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atin typeface="Times New Roman" pitchFamily="16" charset="0"/>
              </a:defRPr>
            </a:lvl1pPr>
          </a:lstStyle>
          <a:p>
            <a:pPr>
              <a:defRPr/>
            </a:pPr>
            <a:fld id="{49119449-33E9-4EE3-B3B8-ECECC52B58A2}" type="slidenum">
              <a:rPr lang="es-ES"/>
              <a:pPr>
                <a:defRPr/>
              </a:pPr>
              <a:t>‹Nº›</a:t>
            </a:fld>
            <a:endParaRPr lang="es-ES" dirty="0"/>
          </a:p>
        </p:txBody>
      </p:sp>
    </p:spTree>
    <p:extLst>
      <p:ext uri="{BB962C8B-B14F-4D97-AF65-F5344CB8AC3E}">
        <p14:creationId xmlns:p14="http://schemas.microsoft.com/office/powerpoint/2010/main" val="3721216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a:defRPr/>
            </a:pPr>
            <a:endParaRPr lang="es-ES_tradnl" dirty="0"/>
          </a:p>
        </p:txBody>
      </p:sp>
      <p:sp>
        <p:nvSpPr>
          <p:cNvPr id="5" name="4 Marcador de pie de página"/>
          <p:cNvSpPr>
            <a:spLocks noGrp="1"/>
          </p:cNvSpPr>
          <p:nvPr>
            <p:ph type="ftr" sz="quarter" idx="11"/>
          </p:nvPr>
        </p:nvSpPr>
        <p:spPr/>
        <p:txBody>
          <a:bodyPr/>
          <a:lstStyle/>
          <a:p>
            <a:pPr>
              <a:defRPr/>
            </a:pPr>
            <a:endParaRPr lang="es-ES_tradnl" dirty="0"/>
          </a:p>
        </p:txBody>
      </p:sp>
      <p:sp>
        <p:nvSpPr>
          <p:cNvPr id="6" name="5 Marcador de número de diapositiva"/>
          <p:cNvSpPr>
            <a:spLocks noGrp="1"/>
          </p:cNvSpPr>
          <p:nvPr>
            <p:ph type="sldNum" sz="quarter" idx="12"/>
          </p:nvPr>
        </p:nvSpPr>
        <p:spPr/>
        <p:txBody>
          <a:bodyPr/>
          <a:lstStyle/>
          <a:p>
            <a:pPr>
              <a:defRPr/>
            </a:pPr>
            <a:fld id="{8496D73F-21B4-42D1-8FB5-2320E5972763}" type="slidenum">
              <a:rPr lang="es-ES_tradnl" smtClean="0"/>
              <a:pPr>
                <a:defRPr/>
              </a:pPr>
              <a:t>‹Nº›</a:t>
            </a:fld>
            <a:endParaRPr lang="es-ES_tradnl" dirty="0"/>
          </a:p>
        </p:txBody>
      </p:sp>
    </p:spTree>
    <p:extLst>
      <p:ext uri="{BB962C8B-B14F-4D97-AF65-F5344CB8AC3E}">
        <p14:creationId xmlns:p14="http://schemas.microsoft.com/office/powerpoint/2010/main" val="83123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_tradnl" dirty="0"/>
          </a:p>
        </p:txBody>
      </p:sp>
      <p:sp>
        <p:nvSpPr>
          <p:cNvPr id="5" name="4 Marcador de pie de página"/>
          <p:cNvSpPr>
            <a:spLocks noGrp="1"/>
          </p:cNvSpPr>
          <p:nvPr>
            <p:ph type="ftr" sz="quarter" idx="11"/>
          </p:nvPr>
        </p:nvSpPr>
        <p:spPr/>
        <p:txBody>
          <a:bodyPr/>
          <a:lstStyle/>
          <a:p>
            <a:pPr>
              <a:defRPr/>
            </a:pPr>
            <a:endParaRPr lang="es-ES_tradnl" dirty="0"/>
          </a:p>
        </p:txBody>
      </p:sp>
      <p:sp>
        <p:nvSpPr>
          <p:cNvPr id="6" name="5 Marcador de número de diapositiva"/>
          <p:cNvSpPr>
            <a:spLocks noGrp="1"/>
          </p:cNvSpPr>
          <p:nvPr>
            <p:ph type="sldNum" sz="quarter" idx="12"/>
          </p:nvPr>
        </p:nvSpPr>
        <p:spPr/>
        <p:txBody>
          <a:bodyPr/>
          <a:lstStyle/>
          <a:p>
            <a:pPr>
              <a:defRPr/>
            </a:pPr>
            <a:fld id="{297F03DA-7F60-4BD7-AC4C-C63046FCB3B8}" type="slidenum">
              <a:rPr lang="es-ES_tradnl" smtClean="0"/>
              <a:pPr>
                <a:defRPr/>
              </a:pPr>
              <a:t>‹Nº›</a:t>
            </a:fld>
            <a:endParaRPr lang="es-ES_tradnl" dirty="0"/>
          </a:p>
        </p:txBody>
      </p:sp>
    </p:spTree>
    <p:extLst>
      <p:ext uri="{BB962C8B-B14F-4D97-AF65-F5344CB8AC3E}">
        <p14:creationId xmlns:p14="http://schemas.microsoft.com/office/powerpoint/2010/main" val="76350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_tradnl" dirty="0"/>
          </a:p>
        </p:txBody>
      </p:sp>
      <p:sp>
        <p:nvSpPr>
          <p:cNvPr id="5" name="4 Marcador de pie de página"/>
          <p:cNvSpPr>
            <a:spLocks noGrp="1"/>
          </p:cNvSpPr>
          <p:nvPr>
            <p:ph type="ftr" sz="quarter" idx="11"/>
          </p:nvPr>
        </p:nvSpPr>
        <p:spPr/>
        <p:txBody>
          <a:bodyPr/>
          <a:lstStyle/>
          <a:p>
            <a:pPr>
              <a:defRPr/>
            </a:pPr>
            <a:endParaRPr lang="es-ES_tradnl" dirty="0"/>
          </a:p>
        </p:txBody>
      </p:sp>
      <p:sp>
        <p:nvSpPr>
          <p:cNvPr id="6" name="5 Marcador de número de diapositiva"/>
          <p:cNvSpPr>
            <a:spLocks noGrp="1"/>
          </p:cNvSpPr>
          <p:nvPr>
            <p:ph type="sldNum" sz="quarter" idx="12"/>
          </p:nvPr>
        </p:nvSpPr>
        <p:spPr/>
        <p:txBody>
          <a:bodyPr/>
          <a:lstStyle/>
          <a:p>
            <a:pPr>
              <a:defRPr/>
            </a:pPr>
            <a:fld id="{06BD99A2-C45E-45AB-BFD2-23A98184A85A}" type="slidenum">
              <a:rPr lang="es-ES_tradnl" smtClean="0"/>
              <a:pPr>
                <a:defRPr/>
              </a:pPr>
              <a:t>‹Nº›</a:t>
            </a:fld>
            <a:endParaRPr lang="es-ES_tradnl" dirty="0"/>
          </a:p>
        </p:txBody>
      </p:sp>
    </p:spTree>
    <p:extLst>
      <p:ext uri="{BB962C8B-B14F-4D97-AF65-F5344CB8AC3E}">
        <p14:creationId xmlns:p14="http://schemas.microsoft.com/office/powerpoint/2010/main" val="407214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a:defRPr/>
            </a:pPr>
            <a:endParaRPr lang="es-ES_tradnl" dirty="0"/>
          </a:p>
        </p:txBody>
      </p:sp>
      <p:sp>
        <p:nvSpPr>
          <p:cNvPr id="5" name="4 Marcador de pie de página"/>
          <p:cNvSpPr>
            <a:spLocks noGrp="1"/>
          </p:cNvSpPr>
          <p:nvPr>
            <p:ph type="ftr" sz="quarter" idx="11"/>
          </p:nvPr>
        </p:nvSpPr>
        <p:spPr/>
        <p:txBody>
          <a:bodyPr/>
          <a:lstStyle/>
          <a:p>
            <a:pPr>
              <a:defRPr/>
            </a:pPr>
            <a:endParaRPr lang="es-ES_tradnl" dirty="0"/>
          </a:p>
        </p:txBody>
      </p:sp>
      <p:sp>
        <p:nvSpPr>
          <p:cNvPr id="6" name="5 Marcador de número de diapositiva"/>
          <p:cNvSpPr>
            <a:spLocks noGrp="1"/>
          </p:cNvSpPr>
          <p:nvPr>
            <p:ph type="sldNum" sz="quarter" idx="12"/>
          </p:nvPr>
        </p:nvSpPr>
        <p:spPr/>
        <p:txBody>
          <a:bodyPr/>
          <a:lstStyle/>
          <a:p>
            <a:pPr>
              <a:defRPr/>
            </a:pPr>
            <a:fld id="{3B0C484A-3067-43A1-BE49-4F2600D8B0F2}" type="slidenum">
              <a:rPr lang="es-ES_tradnl" smtClean="0"/>
              <a:pPr>
                <a:defRPr/>
              </a:pPr>
              <a:t>‹Nº›</a:t>
            </a:fld>
            <a:endParaRPr lang="es-ES_tradnl" dirty="0"/>
          </a:p>
        </p:txBody>
      </p:sp>
    </p:spTree>
    <p:extLst>
      <p:ext uri="{BB962C8B-B14F-4D97-AF65-F5344CB8AC3E}">
        <p14:creationId xmlns:p14="http://schemas.microsoft.com/office/powerpoint/2010/main" val="409554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3 Marcador de fecha"/>
          <p:cNvSpPr>
            <a:spLocks noGrp="1"/>
          </p:cNvSpPr>
          <p:nvPr>
            <p:ph type="dt" sz="half" idx="10"/>
          </p:nvPr>
        </p:nvSpPr>
        <p:spPr/>
        <p:txBody>
          <a:bodyPr/>
          <a:lstStyle/>
          <a:p>
            <a:pPr>
              <a:defRPr/>
            </a:pPr>
            <a:endParaRPr lang="es-ES_tradnl" dirty="0"/>
          </a:p>
        </p:txBody>
      </p:sp>
      <p:sp>
        <p:nvSpPr>
          <p:cNvPr id="5" name="4 Marcador de pie de página"/>
          <p:cNvSpPr>
            <a:spLocks noGrp="1"/>
          </p:cNvSpPr>
          <p:nvPr>
            <p:ph type="ftr" sz="quarter" idx="11"/>
          </p:nvPr>
        </p:nvSpPr>
        <p:spPr/>
        <p:txBody>
          <a:bodyPr/>
          <a:lstStyle/>
          <a:p>
            <a:pPr>
              <a:defRPr/>
            </a:pPr>
            <a:endParaRPr lang="es-ES_tradnl" dirty="0"/>
          </a:p>
        </p:txBody>
      </p:sp>
      <p:sp>
        <p:nvSpPr>
          <p:cNvPr id="6" name="5 Marcador de número de diapositiva"/>
          <p:cNvSpPr>
            <a:spLocks noGrp="1"/>
          </p:cNvSpPr>
          <p:nvPr>
            <p:ph type="sldNum" sz="quarter" idx="12"/>
          </p:nvPr>
        </p:nvSpPr>
        <p:spPr/>
        <p:txBody>
          <a:bodyPr/>
          <a:lstStyle/>
          <a:p>
            <a:pPr>
              <a:defRPr/>
            </a:pPr>
            <a:fld id="{5D464CF3-84ED-45AB-B33B-2821E43443C5}" type="slidenum">
              <a:rPr lang="es-ES_tradnl" smtClean="0"/>
              <a:pPr>
                <a:defRPr/>
              </a:pPr>
              <a:t>‹Nº›</a:t>
            </a:fld>
            <a:endParaRPr lang="es-ES_tradnl" dirty="0"/>
          </a:p>
        </p:txBody>
      </p:sp>
    </p:spTree>
    <p:extLst>
      <p:ext uri="{BB962C8B-B14F-4D97-AF65-F5344CB8AC3E}">
        <p14:creationId xmlns:p14="http://schemas.microsoft.com/office/powerpoint/2010/main" val="76119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a:defRPr/>
            </a:pPr>
            <a:endParaRPr lang="es-ES_tradnl" dirty="0"/>
          </a:p>
        </p:txBody>
      </p:sp>
      <p:sp>
        <p:nvSpPr>
          <p:cNvPr id="6" name="5 Marcador de pie de página"/>
          <p:cNvSpPr>
            <a:spLocks noGrp="1"/>
          </p:cNvSpPr>
          <p:nvPr>
            <p:ph type="ftr" sz="quarter" idx="11"/>
          </p:nvPr>
        </p:nvSpPr>
        <p:spPr/>
        <p:txBody>
          <a:bodyPr/>
          <a:lstStyle/>
          <a:p>
            <a:pPr>
              <a:defRPr/>
            </a:pPr>
            <a:endParaRPr lang="es-ES_tradnl" dirty="0"/>
          </a:p>
        </p:txBody>
      </p:sp>
      <p:sp>
        <p:nvSpPr>
          <p:cNvPr id="7" name="6 Marcador de número de diapositiva"/>
          <p:cNvSpPr>
            <a:spLocks noGrp="1"/>
          </p:cNvSpPr>
          <p:nvPr>
            <p:ph type="sldNum" sz="quarter" idx="12"/>
          </p:nvPr>
        </p:nvSpPr>
        <p:spPr/>
        <p:txBody>
          <a:bodyPr/>
          <a:lstStyle/>
          <a:p>
            <a:pPr>
              <a:defRPr/>
            </a:pPr>
            <a:fld id="{F9D0062F-8539-442D-AE51-A88975AECD8D}" type="slidenum">
              <a:rPr lang="es-ES_tradnl" smtClean="0"/>
              <a:pPr>
                <a:defRPr/>
              </a:pPr>
              <a:t>‹Nº›</a:t>
            </a:fld>
            <a:endParaRPr lang="es-ES_tradnl" dirty="0"/>
          </a:p>
        </p:txBody>
      </p:sp>
    </p:spTree>
    <p:extLst>
      <p:ext uri="{BB962C8B-B14F-4D97-AF65-F5344CB8AC3E}">
        <p14:creationId xmlns:p14="http://schemas.microsoft.com/office/powerpoint/2010/main" val="1907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pPr>
              <a:defRPr/>
            </a:pPr>
            <a:endParaRPr lang="es-ES_tradnl" dirty="0"/>
          </a:p>
        </p:txBody>
      </p:sp>
      <p:sp>
        <p:nvSpPr>
          <p:cNvPr id="8" name="7 Marcador de pie de página"/>
          <p:cNvSpPr>
            <a:spLocks noGrp="1"/>
          </p:cNvSpPr>
          <p:nvPr>
            <p:ph type="ftr" sz="quarter" idx="11"/>
          </p:nvPr>
        </p:nvSpPr>
        <p:spPr/>
        <p:txBody>
          <a:bodyPr/>
          <a:lstStyle/>
          <a:p>
            <a:pPr>
              <a:defRPr/>
            </a:pPr>
            <a:endParaRPr lang="es-ES_tradnl" dirty="0"/>
          </a:p>
        </p:txBody>
      </p:sp>
      <p:sp>
        <p:nvSpPr>
          <p:cNvPr id="9" name="8 Marcador de número de diapositiva"/>
          <p:cNvSpPr>
            <a:spLocks noGrp="1"/>
          </p:cNvSpPr>
          <p:nvPr>
            <p:ph type="sldNum" sz="quarter" idx="12"/>
          </p:nvPr>
        </p:nvSpPr>
        <p:spPr/>
        <p:txBody>
          <a:bodyPr/>
          <a:lstStyle/>
          <a:p>
            <a:pPr>
              <a:defRPr/>
            </a:pPr>
            <a:fld id="{0DE6C2F4-191C-4D10-BE1E-21F47923BF3C}" type="slidenum">
              <a:rPr lang="es-ES_tradnl" smtClean="0"/>
              <a:pPr>
                <a:defRPr/>
              </a:pPr>
              <a:t>‹Nº›</a:t>
            </a:fld>
            <a:endParaRPr lang="es-ES_tradnl" dirty="0"/>
          </a:p>
        </p:txBody>
      </p:sp>
    </p:spTree>
    <p:extLst>
      <p:ext uri="{BB962C8B-B14F-4D97-AF65-F5344CB8AC3E}">
        <p14:creationId xmlns:p14="http://schemas.microsoft.com/office/powerpoint/2010/main" val="366160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a:defRPr/>
            </a:pPr>
            <a:endParaRPr lang="es-ES_tradnl" dirty="0"/>
          </a:p>
        </p:txBody>
      </p:sp>
      <p:sp>
        <p:nvSpPr>
          <p:cNvPr id="4" name="3 Marcador de pie de página"/>
          <p:cNvSpPr>
            <a:spLocks noGrp="1"/>
          </p:cNvSpPr>
          <p:nvPr>
            <p:ph type="ftr" sz="quarter" idx="11"/>
          </p:nvPr>
        </p:nvSpPr>
        <p:spPr/>
        <p:txBody>
          <a:bodyPr/>
          <a:lstStyle/>
          <a:p>
            <a:pPr>
              <a:defRPr/>
            </a:pPr>
            <a:endParaRPr lang="es-ES_tradnl" dirty="0"/>
          </a:p>
        </p:txBody>
      </p:sp>
      <p:sp>
        <p:nvSpPr>
          <p:cNvPr id="5" name="4 Marcador de número de diapositiva"/>
          <p:cNvSpPr>
            <a:spLocks noGrp="1"/>
          </p:cNvSpPr>
          <p:nvPr>
            <p:ph type="sldNum" sz="quarter" idx="12"/>
          </p:nvPr>
        </p:nvSpPr>
        <p:spPr/>
        <p:txBody>
          <a:bodyPr/>
          <a:lstStyle/>
          <a:p>
            <a:pPr>
              <a:defRPr/>
            </a:pPr>
            <a:fld id="{549A7790-CCB5-4012-A1B5-2F6608329DDC}" type="slidenum">
              <a:rPr lang="es-ES_tradnl" smtClean="0"/>
              <a:pPr>
                <a:defRPr/>
              </a:pPr>
              <a:t>‹Nº›</a:t>
            </a:fld>
            <a:endParaRPr lang="es-ES_tradnl" dirty="0"/>
          </a:p>
        </p:txBody>
      </p:sp>
    </p:spTree>
    <p:extLst>
      <p:ext uri="{BB962C8B-B14F-4D97-AF65-F5344CB8AC3E}">
        <p14:creationId xmlns:p14="http://schemas.microsoft.com/office/powerpoint/2010/main" val="428066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_tradnl" dirty="0"/>
          </a:p>
        </p:txBody>
      </p:sp>
      <p:sp>
        <p:nvSpPr>
          <p:cNvPr id="3" name="2 Marcador de pie de página"/>
          <p:cNvSpPr>
            <a:spLocks noGrp="1"/>
          </p:cNvSpPr>
          <p:nvPr>
            <p:ph type="ftr" sz="quarter" idx="11"/>
          </p:nvPr>
        </p:nvSpPr>
        <p:spPr/>
        <p:txBody>
          <a:bodyPr/>
          <a:lstStyle/>
          <a:p>
            <a:pPr>
              <a:defRPr/>
            </a:pPr>
            <a:endParaRPr lang="es-ES_tradnl" dirty="0"/>
          </a:p>
        </p:txBody>
      </p:sp>
      <p:sp>
        <p:nvSpPr>
          <p:cNvPr id="4" name="3 Marcador de número de diapositiva"/>
          <p:cNvSpPr>
            <a:spLocks noGrp="1"/>
          </p:cNvSpPr>
          <p:nvPr>
            <p:ph type="sldNum" sz="quarter" idx="12"/>
          </p:nvPr>
        </p:nvSpPr>
        <p:spPr/>
        <p:txBody>
          <a:bodyPr/>
          <a:lstStyle/>
          <a:p>
            <a:pPr>
              <a:defRPr/>
            </a:pPr>
            <a:fld id="{A8840376-CFEC-435A-89BE-D83EE8F15D85}" type="slidenum">
              <a:rPr lang="es-ES_tradnl" smtClean="0"/>
              <a:pPr>
                <a:defRPr/>
              </a:pPr>
              <a:t>‹Nº›</a:t>
            </a:fld>
            <a:endParaRPr lang="es-ES_tradnl" dirty="0"/>
          </a:p>
        </p:txBody>
      </p:sp>
    </p:spTree>
    <p:extLst>
      <p:ext uri="{BB962C8B-B14F-4D97-AF65-F5344CB8AC3E}">
        <p14:creationId xmlns:p14="http://schemas.microsoft.com/office/powerpoint/2010/main" val="300385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4 Marcador de fecha"/>
          <p:cNvSpPr>
            <a:spLocks noGrp="1"/>
          </p:cNvSpPr>
          <p:nvPr>
            <p:ph type="dt" sz="half" idx="10"/>
          </p:nvPr>
        </p:nvSpPr>
        <p:spPr/>
        <p:txBody>
          <a:bodyPr/>
          <a:lstStyle/>
          <a:p>
            <a:pPr>
              <a:defRPr/>
            </a:pPr>
            <a:endParaRPr lang="es-ES_tradnl" dirty="0"/>
          </a:p>
        </p:txBody>
      </p:sp>
      <p:sp>
        <p:nvSpPr>
          <p:cNvPr id="6" name="5 Marcador de pie de página"/>
          <p:cNvSpPr>
            <a:spLocks noGrp="1"/>
          </p:cNvSpPr>
          <p:nvPr>
            <p:ph type="ftr" sz="quarter" idx="11"/>
          </p:nvPr>
        </p:nvSpPr>
        <p:spPr/>
        <p:txBody>
          <a:bodyPr/>
          <a:lstStyle/>
          <a:p>
            <a:pPr>
              <a:defRPr/>
            </a:pPr>
            <a:endParaRPr lang="es-ES_tradnl" dirty="0"/>
          </a:p>
        </p:txBody>
      </p:sp>
      <p:sp>
        <p:nvSpPr>
          <p:cNvPr id="7" name="6 Marcador de número de diapositiva"/>
          <p:cNvSpPr>
            <a:spLocks noGrp="1"/>
          </p:cNvSpPr>
          <p:nvPr>
            <p:ph type="sldNum" sz="quarter" idx="12"/>
          </p:nvPr>
        </p:nvSpPr>
        <p:spPr/>
        <p:txBody>
          <a:bodyPr/>
          <a:lstStyle/>
          <a:p>
            <a:pPr>
              <a:defRPr/>
            </a:pPr>
            <a:fld id="{7ABC93D1-3E1B-4E0F-9520-66FF6DDAEE95}" type="slidenum">
              <a:rPr lang="es-ES_tradnl" smtClean="0"/>
              <a:pPr>
                <a:defRPr/>
              </a:pPr>
              <a:t>‹Nº›</a:t>
            </a:fld>
            <a:endParaRPr lang="es-ES_tradnl" dirty="0"/>
          </a:p>
        </p:txBody>
      </p:sp>
    </p:spTree>
    <p:extLst>
      <p:ext uri="{BB962C8B-B14F-4D97-AF65-F5344CB8AC3E}">
        <p14:creationId xmlns:p14="http://schemas.microsoft.com/office/powerpoint/2010/main" val="240500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4 Marcador de fecha"/>
          <p:cNvSpPr>
            <a:spLocks noGrp="1"/>
          </p:cNvSpPr>
          <p:nvPr>
            <p:ph type="dt" sz="half" idx="10"/>
          </p:nvPr>
        </p:nvSpPr>
        <p:spPr/>
        <p:txBody>
          <a:bodyPr/>
          <a:lstStyle/>
          <a:p>
            <a:pPr>
              <a:defRPr/>
            </a:pPr>
            <a:endParaRPr lang="es-ES_tradnl" dirty="0"/>
          </a:p>
        </p:txBody>
      </p:sp>
      <p:sp>
        <p:nvSpPr>
          <p:cNvPr id="6" name="5 Marcador de pie de página"/>
          <p:cNvSpPr>
            <a:spLocks noGrp="1"/>
          </p:cNvSpPr>
          <p:nvPr>
            <p:ph type="ftr" sz="quarter" idx="11"/>
          </p:nvPr>
        </p:nvSpPr>
        <p:spPr/>
        <p:txBody>
          <a:bodyPr/>
          <a:lstStyle/>
          <a:p>
            <a:pPr>
              <a:defRPr/>
            </a:pPr>
            <a:endParaRPr lang="es-ES_tradnl" dirty="0"/>
          </a:p>
        </p:txBody>
      </p:sp>
      <p:sp>
        <p:nvSpPr>
          <p:cNvPr id="7" name="6 Marcador de número de diapositiva"/>
          <p:cNvSpPr>
            <a:spLocks noGrp="1"/>
          </p:cNvSpPr>
          <p:nvPr>
            <p:ph type="sldNum" sz="quarter" idx="12"/>
          </p:nvPr>
        </p:nvSpPr>
        <p:spPr/>
        <p:txBody>
          <a:bodyPr/>
          <a:lstStyle/>
          <a:p>
            <a:pPr>
              <a:defRPr/>
            </a:pPr>
            <a:fld id="{C7EB7FF3-E6F4-4479-88AD-8207436226B5}" type="slidenum">
              <a:rPr lang="es-ES_tradnl" smtClean="0"/>
              <a:pPr>
                <a:defRPr/>
              </a:pPr>
              <a:t>‹Nº›</a:t>
            </a:fld>
            <a:endParaRPr lang="es-ES_tradnl" dirty="0"/>
          </a:p>
        </p:txBody>
      </p:sp>
    </p:spTree>
    <p:extLst>
      <p:ext uri="{BB962C8B-B14F-4D97-AF65-F5344CB8AC3E}">
        <p14:creationId xmlns:p14="http://schemas.microsoft.com/office/powerpoint/2010/main" val="15741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_tradn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_tradn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79A105-1FA5-4927-8522-F6433B239705}" type="slidenum">
              <a:rPr lang="es-ES_tradnl" smtClean="0"/>
              <a:pPr>
                <a:defRPr/>
              </a:pPr>
              <a:t>‹Nº›</a:t>
            </a:fld>
            <a:endParaRPr lang="es-ES_tradnl" dirty="0"/>
          </a:p>
        </p:txBody>
      </p:sp>
    </p:spTree>
    <p:extLst>
      <p:ext uri="{BB962C8B-B14F-4D97-AF65-F5344CB8AC3E}">
        <p14:creationId xmlns:p14="http://schemas.microsoft.com/office/powerpoint/2010/main" val="2997965835"/>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168093" y="-17480"/>
            <a:ext cx="9163024" cy="377537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54595"/>
              <a:gd name="connsiteX1" fmla="*/ 2952328 w 2978704"/>
              <a:gd name="connsiteY1" fmla="*/ 0 h 2954595"/>
              <a:gd name="connsiteX2" fmla="*/ 2978704 w 2978704"/>
              <a:gd name="connsiteY2" fmla="*/ 2025461 h 2954595"/>
              <a:gd name="connsiteX3" fmla="*/ 1859073 w 2978704"/>
              <a:gd name="connsiteY3" fmla="*/ 2954567 h 2954595"/>
              <a:gd name="connsiteX4" fmla="*/ 0 w 2978704"/>
              <a:gd name="connsiteY4" fmla="*/ 1656184 h 2954595"/>
              <a:gd name="connsiteX5" fmla="*/ 0 w 2978704"/>
              <a:gd name="connsiteY5" fmla="*/ 0 h 2954595"/>
              <a:gd name="connsiteX0" fmla="*/ 0 w 2978704"/>
              <a:gd name="connsiteY0" fmla="*/ 0 h 2915068"/>
              <a:gd name="connsiteX1" fmla="*/ 2952328 w 2978704"/>
              <a:gd name="connsiteY1" fmla="*/ 0 h 2915068"/>
              <a:gd name="connsiteX2" fmla="*/ 2978704 w 2978704"/>
              <a:gd name="connsiteY2" fmla="*/ 2025461 h 2915068"/>
              <a:gd name="connsiteX3" fmla="*/ 1862237 w 2978704"/>
              <a:gd name="connsiteY3" fmla="*/ 2915038 h 2915068"/>
              <a:gd name="connsiteX4" fmla="*/ 0 w 2978704"/>
              <a:gd name="connsiteY4" fmla="*/ 1656184 h 2915068"/>
              <a:gd name="connsiteX5" fmla="*/ 0 w 2978704"/>
              <a:gd name="connsiteY5" fmla="*/ 0 h 2915068"/>
              <a:gd name="connsiteX0" fmla="*/ 0 w 2978704"/>
              <a:gd name="connsiteY0" fmla="*/ 0 h 3004004"/>
              <a:gd name="connsiteX1" fmla="*/ 2952328 w 2978704"/>
              <a:gd name="connsiteY1" fmla="*/ 0 h 3004004"/>
              <a:gd name="connsiteX2" fmla="*/ 2978704 w 2978704"/>
              <a:gd name="connsiteY2" fmla="*/ 2025461 h 3004004"/>
              <a:gd name="connsiteX3" fmla="*/ 1900208 w 2978704"/>
              <a:gd name="connsiteY3" fmla="*/ 3003977 h 3004004"/>
              <a:gd name="connsiteX4" fmla="*/ 0 w 2978704"/>
              <a:gd name="connsiteY4" fmla="*/ 1656184 h 3004004"/>
              <a:gd name="connsiteX5" fmla="*/ 0 w 2978704"/>
              <a:gd name="connsiteY5" fmla="*/ 0 h 3004004"/>
              <a:gd name="connsiteX0" fmla="*/ 0 w 2978704"/>
              <a:gd name="connsiteY0" fmla="*/ 0 h 2964477"/>
              <a:gd name="connsiteX1" fmla="*/ 2952328 w 2978704"/>
              <a:gd name="connsiteY1" fmla="*/ 0 h 2964477"/>
              <a:gd name="connsiteX2" fmla="*/ 2978704 w 2978704"/>
              <a:gd name="connsiteY2" fmla="*/ 2025461 h 2964477"/>
              <a:gd name="connsiteX3" fmla="*/ 1950836 w 2978704"/>
              <a:gd name="connsiteY3" fmla="*/ 2964449 h 2964477"/>
              <a:gd name="connsiteX4" fmla="*/ 0 w 2978704"/>
              <a:gd name="connsiteY4" fmla="*/ 1656184 h 2964477"/>
              <a:gd name="connsiteX5" fmla="*/ 0 w 2978704"/>
              <a:gd name="connsiteY5" fmla="*/ 0 h 2964477"/>
              <a:gd name="connsiteX0" fmla="*/ 0 w 2978704"/>
              <a:gd name="connsiteY0" fmla="*/ 0 h 2994123"/>
              <a:gd name="connsiteX1" fmla="*/ 2952328 w 2978704"/>
              <a:gd name="connsiteY1" fmla="*/ 0 h 2994123"/>
              <a:gd name="connsiteX2" fmla="*/ 2978704 w 2978704"/>
              <a:gd name="connsiteY2" fmla="*/ 2025461 h 2994123"/>
              <a:gd name="connsiteX3" fmla="*/ 2023590 w 2978704"/>
              <a:gd name="connsiteY3" fmla="*/ 2994096 h 2994123"/>
              <a:gd name="connsiteX4" fmla="*/ 0 w 2978704"/>
              <a:gd name="connsiteY4" fmla="*/ 1656184 h 2994123"/>
              <a:gd name="connsiteX5" fmla="*/ 0 w 2978704"/>
              <a:gd name="connsiteY5" fmla="*/ 0 h 2994123"/>
              <a:gd name="connsiteX0" fmla="*/ 0 w 2978704"/>
              <a:gd name="connsiteY0" fmla="*/ 0 h 2991172"/>
              <a:gd name="connsiteX1" fmla="*/ 2952328 w 2978704"/>
              <a:gd name="connsiteY1" fmla="*/ 0 h 2991172"/>
              <a:gd name="connsiteX2" fmla="*/ 2978704 w 2978704"/>
              <a:gd name="connsiteY2" fmla="*/ 2025461 h 2991172"/>
              <a:gd name="connsiteX3" fmla="*/ 2018653 w 2978704"/>
              <a:gd name="connsiteY3" fmla="*/ 2991145 h 2991172"/>
              <a:gd name="connsiteX4" fmla="*/ 0 w 2978704"/>
              <a:gd name="connsiteY4" fmla="*/ 1656184 h 2991172"/>
              <a:gd name="connsiteX5" fmla="*/ 0 w 2978704"/>
              <a:gd name="connsiteY5" fmla="*/ 0 h 29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8704" h="2991172">
                <a:moveTo>
                  <a:pt x="0" y="0"/>
                </a:moveTo>
                <a:lnTo>
                  <a:pt x="2952328" y="0"/>
                </a:lnTo>
                <a:lnTo>
                  <a:pt x="2978704" y="2025461"/>
                </a:lnTo>
                <a:cubicBezTo>
                  <a:pt x="2974813" y="2019428"/>
                  <a:pt x="2025070" y="2997178"/>
                  <a:pt x="2018653" y="2991145"/>
                </a:cubicBezTo>
                <a:lnTo>
                  <a:pt x="0" y="1656184"/>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dirty="0">
              <a:latin typeface="Bodoni MT Black" panose="02070A03080606020203" pitchFamily="18" charset="0"/>
              <a:ea typeface="Adobe Heiti Std R" pitchFamily="34" charset="-128"/>
            </a:endParaRPr>
          </a:p>
        </p:txBody>
      </p:sp>
      <p:sp>
        <p:nvSpPr>
          <p:cNvPr id="4" name="3 Rectángulo"/>
          <p:cNvSpPr/>
          <p:nvPr/>
        </p:nvSpPr>
        <p:spPr>
          <a:xfrm rot="5400000">
            <a:off x="3493333" y="1028889"/>
            <a:ext cx="6050147" cy="5625420"/>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25461"/>
              <a:gd name="connsiteX1" fmla="*/ 2952328 w 2978704"/>
              <a:gd name="connsiteY1" fmla="*/ 0 h 2025461"/>
              <a:gd name="connsiteX2" fmla="*/ 2978704 w 2978704"/>
              <a:gd name="connsiteY2" fmla="*/ 2025461 h 2025461"/>
              <a:gd name="connsiteX3" fmla="*/ 482005 w 2978704"/>
              <a:gd name="connsiteY3" fmla="*/ 1717219 h 2025461"/>
              <a:gd name="connsiteX4" fmla="*/ 0 w 2978704"/>
              <a:gd name="connsiteY4" fmla="*/ 0 h 202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704" h="2025461">
                <a:moveTo>
                  <a:pt x="0" y="0"/>
                </a:moveTo>
                <a:lnTo>
                  <a:pt x="2952328" y="0"/>
                </a:lnTo>
                <a:lnTo>
                  <a:pt x="2978704" y="2025461"/>
                </a:lnTo>
                <a:lnTo>
                  <a:pt x="482005" y="1717219"/>
                </a:lnTo>
                <a:lnTo>
                  <a:pt x="0"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dirty="0">
              <a:latin typeface="Castellar" panose="020A0402060406010301" pitchFamily="18" charset="0"/>
              <a:ea typeface="Adobe Heiti Std R" pitchFamily="34" charset="-128"/>
            </a:endParaRPr>
          </a:p>
        </p:txBody>
      </p:sp>
      <p:pic>
        <p:nvPicPr>
          <p:cNvPr id="6" name="Imagen 5" descr="Logotipo&#10;&#10;Descripción generada automáticamente">
            <a:extLst>
              <a:ext uri="{FF2B5EF4-FFF2-40B4-BE49-F238E27FC236}">
                <a16:creationId xmlns:a16="http://schemas.microsoft.com/office/drawing/2014/main" id="{05AE4C04-CC64-4A18-9716-3F92CD9C3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039" y="3845942"/>
            <a:ext cx="2270038" cy="957504"/>
          </a:xfrm>
          <a:prstGeom prst="rect">
            <a:avLst/>
          </a:prstGeom>
        </p:spPr>
      </p:pic>
      <p:pic>
        <p:nvPicPr>
          <p:cNvPr id="1026" name="Picture 2" descr="Resultado de imagen de ayuntamiento de madrid logo">
            <a:extLst>
              <a:ext uri="{FF2B5EF4-FFF2-40B4-BE49-F238E27FC236}">
                <a16:creationId xmlns:a16="http://schemas.microsoft.com/office/drawing/2014/main" id="{DC57E49E-71FE-4044-91D9-8639A2E05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019" y="5848997"/>
            <a:ext cx="2799716" cy="76355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D96BBA7-CEB5-458B-A12D-FF893FBAE263}"/>
              </a:ext>
            </a:extLst>
          </p:cNvPr>
          <p:cNvSpPr txBox="1"/>
          <p:nvPr/>
        </p:nvSpPr>
        <p:spPr>
          <a:xfrm>
            <a:off x="6491367" y="5199521"/>
            <a:ext cx="2483768" cy="369332"/>
          </a:xfrm>
          <a:prstGeom prst="rect">
            <a:avLst/>
          </a:prstGeom>
          <a:noFill/>
        </p:spPr>
        <p:txBody>
          <a:bodyPr wrap="square" rtlCol="0">
            <a:spAutoFit/>
          </a:bodyPr>
          <a:lstStyle/>
          <a:p>
            <a:r>
              <a:rPr lang="es-ES" dirty="0"/>
              <a:t>Con la financiación de:</a:t>
            </a:r>
          </a:p>
        </p:txBody>
      </p:sp>
      <p:pic>
        <p:nvPicPr>
          <p:cNvPr id="7" name="Imagen 6" descr="Diagrama&#10;&#10;Descripción generada automáticamente">
            <a:extLst>
              <a:ext uri="{FF2B5EF4-FFF2-40B4-BE49-F238E27FC236}">
                <a16:creationId xmlns:a16="http://schemas.microsoft.com/office/drawing/2014/main" id="{E70C2454-C132-44C7-9E94-05094492E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 y="-36191"/>
            <a:ext cx="4848606" cy="6902864"/>
          </a:xfrm>
          <a:prstGeom prst="rect">
            <a:avLst/>
          </a:prstGeom>
        </p:spPr>
      </p:pic>
    </p:spTree>
    <p:extLst>
      <p:ext uri="{BB962C8B-B14F-4D97-AF65-F5344CB8AC3E}">
        <p14:creationId xmlns:p14="http://schemas.microsoft.com/office/powerpoint/2010/main" val="3767099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altLang="es-ES" sz="4000" dirty="0">
                <a:solidFill>
                  <a:schemeClr val="accent2">
                    <a:lumMod val="20000"/>
                    <a:lumOff val="80000"/>
                  </a:schemeClr>
                </a:solidFill>
                <a:latin typeface="Candara" pitchFamily="34" charset="0"/>
              </a:rPr>
              <a:t>Algunas cifras</a:t>
            </a: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7" name="Gráfico 6" title="Evolución de la AOD destinada a AH por parte de la Cooperación Española (período comprendido entre 2011 y 2013)">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3327234213"/>
              </p:ext>
            </p:extLst>
          </p:nvPr>
        </p:nvGraphicFramePr>
        <p:xfrm>
          <a:off x="354383" y="1083620"/>
          <a:ext cx="4937697" cy="2298656"/>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5E835E1F-DD42-4190-8B2F-AADBE82A4515}"/>
              </a:ext>
            </a:extLst>
          </p:cNvPr>
          <p:cNvSpPr txBox="1"/>
          <p:nvPr/>
        </p:nvSpPr>
        <p:spPr>
          <a:xfrm>
            <a:off x="339847" y="621955"/>
            <a:ext cx="5122741" cy="461665"/>
          </a:xfrm>
          <a:prstGeom prst="rect">
            <a:avLst/>
          </a:prstGeom>
          <a:noFill/>
        </p:spPr>
        <p:txBody>
          <a:bodyPr wrap="square">
            <a:spAutoFit/>
          </a:bodyPr>
          <a:lstStyle/>
          <a:p>
            <a:pPr algn="ctr"/>
            <a:r>
              <a:rPr lang="es-ES" sz="1200" b="1" dirty="0">
                <a:solidFill>
                  <a:schemeClr val="bg1"/>
                </a:solidFill>
                <a:effectLst/>
                <a:latin typeface="Arial" panose="020B0604020202020204" pitchFamily="34" charset="0"/>
                <a:ea typeface="Times New Roman" panose="02020603050405020304" pitchFamily="18" charset="0"/>
              </a:rPr>
              <a:t>Evolución de la AOD destinada a AH por parte de la Cooperación Española, 2011-2019</a:t>
            </a:r>
            <a:endParaRPr lang="es-ES" sz="1200" dirty="0">
              <a:solidFill>
                <a:schemeClr val="bg1"/>
              </a:solidFill>
            </a:endParaRPr>
          </a:p>
        </p:txBody>
      </p:sp>
      <p:graphicFrame>
        <p:nvGraphicFramePr>
          <p:cNvPr id="10" name="Gráfico 9" title="Evolución de la AOD destinada a AH por parte de la Cooperación Española (período comprendido entre 2011 y 2013)">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279549807"/>
              </p:ext>
            </p:extLst>
          </p:nvPr>
        </p:nvGraphicFramePr>
        <p:xfrm>
          <a:off x="2947134" y="4018098"/>
          <a:ext cx="5400040" cy="2444750"/>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865624BC-2331-4AA5-BA01-C0A8597B8431}"/>
              </a:ext>
            </a:extLst>
          </p:cNvPr>
          <p:cNvSpPr txBox="1"/>
          <p:nvPr/>
        </p:nvSpPr>
        <p:spPr>
          <a:xfrm>
            <a:off x="3436979" y="3479564"/>
            <a:ext cx="5354123" cy="461665"/>
          </a:xfrm>
          <a:prstGeom prst="rect">
            <a:avLst/>
          </a:prstGeom>
          <a:noFill/>
        </p:spPr>
        <p:txBody>
          <a:bodyPr wrap="square">
            <a:spAutoFit/>
          </a:bodyPr>
          <a:lstStyle/>
          <a:p>
            <a:r>
              <a:rPr lang="es-ES" sz="1200" b="1" dirty="0">
                <a:solidFill>
                  <a:srgbClr val="000000"/>
                </a:solidFill>
                <a:effectLst/>
                <a:latin typeface="Arial" panose="020B0604020202020204" pitchFamily="34" charset="0"/>
                <a:ea typeface="Times New Roman" panose="02020603050405020304" pitchFamily="18" charset="0"/>
              </a:rPr>
              <a:t>Evolución de la AOD destinada a AH por parte de la Cooperación Española, 2011-2019</a:t>
            </a:r>
            <a:endParaRPr lang="es-ES" sz="1200" dirty="0"/>
          </a:p>
        </p:txBody>
      </p:sp>
    </p:spTree>
    <p:extLst>
      <p:ext uri="{BB962C8B-B14F-4D97-AF65-F5344CB8AC3E}">
        <p14:creationId xmlns:p14="http://schemas.microsoft.com/office/powerpoint/2010/main" val="2608438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altLang="es-ES" sz="4000" dirty="0">
                <a:solidFill>
                  <a:schemeClr val="accent2">
                    <a:lumMod val="20000"/>
                    <a:lumOff val="80000"/>
                  </a:schemeClr>
                </a:solidFill>
                <a:latin typeface="Candara" pitchFamily="34" charset="0"/>
              </a:rPr>
              <a:t>Marco planificación de la CE y la AHE</a:t>
            </a:r>
            <a:endParaRPr lang="es-ES" altLang="es-ES" sz="4000" dirty="0">
              <a:solidFill>
                <a:srgbClr val="FFC000"/>
              </a:solidFill>
              <a:latin typeface="Candara" pitchFamily="34" charset="0"/>
            </a:endParaRPr>
          </a:p>
        </p:txBody>
      </p:sp>
      <p:graphicFrame>
        <p:nvGraphicFramePr>
          <p:cNvPr id="2" name="Marcador de contenido 1">
            <a:extLst>
              <a:ext uri="{FF2B5EF4-FFF2-40B4-BE49-F238E27FC236}">
                <a16:creationId xmlns:a16="http://schemas.microsoft.com/office/drawing/2014/main" id="{7570751F-B916-4F91-9A5B-751E5AD172A5}"/>
              </a:ext>
            </a:extLst>
          </p:cNvPr>
          <p:cNvGraphicFramePr>
            <a:graphicFrameLocks noGrp="1"/>
          </p:cNvGraphicFramePr>
          <p:nvPr>
            <p:ph idx="1"/>
            <p:extLst>
              <p:ext uri="{D42A27DB-BD31-4B8C-83A1-F6EECF244321}">
                <p14:modId xmlns:p14="http://schemas.microsoft.com/office/powerpoint/2010/main" val="2000972809"/>
              </p:ext>
            </p:extLst>
          </p:nvPr>
        </p:nvGraphicFramePr>
        <p:xfrm>
          <a:off x="317231" y="4942544"/>
          <a:ext cx="7373797" cy="172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12" name="Diagrama 11">
            <a:extLst>
              <a:ext uri="{FF2B5EF4-FFF2-40B4-BE49-F238E27FC236}">
                <a16:creationId xmlns:a16="http://schemas.microsoft.com/office/drawing/2014/main" id="{546E89FE-A2B7-4E9D-8F3E-5F7F025BEDFE}"/>
              </a:ext>
            </a:extLst>
          </p:cNvPr>
          <p:cNvGraphicFramePr/>
          <p:nvPr>
            <p:extLst>
              <p:ext uri="{D42A27DB-BD31-4B8C-83A1-F6EECF244321}">
                <p14:modId xmlns:p14="http://schemas.microsoft.com/office/powerpoint/2010/main" val="1105909968"/>
              </p:ext>
            </p:extLst>
          </p:nvPr>
        </p:nvGraphicFramePr>
        <p:xfrm>
          <a:off x="755577" y="1376858"/>
          <a:ext cx="7154624" cy="39963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adroTexto 4">
            <a:extLst>
              <a:ext uri="{FF2B5EF4-FFF2-40B4-BE49-F238E27FC236}">
                <a16:creationId xmlns:a16="http://schemas.microsoft.com/office/drawing/2014/main" id="{5DC4A372-F146-426B-9EC9-F190799E4880}"/>
              </a:ext>
            </a:extLst>
          </p:cNvPr>
          <p:cNvSpPr txBox="1"/>
          <p:nvPr/>
        </p:nvSpPr>
        <p:spPr>
          <a:xfrm>
            <a:off x="5442394" y="4788548"/>
            <a:ext cx="2467807" cy="369332"/>
          </a:xfrm>
          <a:prstGeom prst="rect">
            <a:avLst/>
          </a:prstGeom>
          <a:noFill/>
        </p:spPr>
        <p:txBody>
          <a:bodyPr wrap="square" rtlCol="0">
            <a:spAutoFit/>
          </a:bodyPr>
          <a:lstStyle/>
          <a:p>
            <a:r>
              <a:rPr lang="es-ES" dirty="0"/>
              <a:t>Estrategias de contexto</a:t>
            </a:r>
          </a:p>
        </p:txBody>
      </p:sp>
    </p:spTree>
    <p:extLst>
      <p:ext uri="{BB962C8B-B14F-4D97-AF65-F5344CB8AC3E}">
        <p14:creationId xmlns:p14="http://schemas.microsoft.com/office/powerpoint/2010/main" val="3698101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altLang="es-ES" sz="4000" dirty="0">
                <a:solidFill>
                  <a:schemeClr val="accent2">
                    <a:lumMod val="20000"/>
                    <a:lumOff val="80000"/>
                  </a:schemeClr>
                </a:solidFill>
                <a:latin typeface="Candara" pitchFamily="34" charset="0"/>
              </a:rPr>
              <a:t>EAH 2019-2026</a:t>
            </a:r>
            <a:endParaRPr lang="es-ES" altLang="es-ES" sz="4000" dirty="0">
              <a:solidFill>
                <a:srgbClr val="FFC000"/>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a16="http://schemas.microsoft.com/office/drawing/2014/main" id="{8867E5BE-63B1-4BB3-B08F-0E96638FE2D2}"/>
              </a:ext>
            </a:extLst>
          </p:cNvPr>
          <p:cNvGraphicFramePr/>
          <p:nvPr>
            <p:extLst>
              <p:ext uri="{D42A27DB-BD31-4B8C-83A1-F6EECF244321}">
                <p14:modId xmlns:p14="http://schemas.microsoft.com/office/powerpoint/2010/main" val="2937148328"/>
              </p:ext>
            </p:extLst>
          </p:nvPr>
        </p:nvGraphicFramePr>
        <p:xfrm>
          <a:off x="332884" y="1897317"/>
          <a:ext cx="6996286" cy="372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0448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71400"/>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altLang="es-ES" sz="4000" dirty="0">
                <a:solidFill>
                  <a:schemeClr val="accent2">
                    <a:lumMod val="20000"/>
                    <a:lumOff val="80000"/>
                  </a:schemeClr>
                </a:solidFill>
                <a:latin typeface="Candara" pitchFamily="34" charset="0"/>
              </a:rPr>
              <a:t>Cooperación descentralizada</a:t>
            </a: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1FDFADB8-B731-4B75-8E3D-B4B58E128351}"/>
              </a:ext>
            </a:extLst>
          </p:cNvPr>
          <p:cNvSpPr txBox="1"/>
          <p:nvPr/>
        </p:nvSpPr>
        <p:spPr>
          <a:xfrm>
            <a:off x="611560" y="1756938"/>
            <a:ext cx="6438311" cy="2154436"/>
          </a:xfrm>
          <a:prstGeom prst="rect">
            <a:avLst/>
          </a:prstGeom>
          <a:noFill/>
        </p:spPr>
        <p:txBody>
          <a:bodyPr wrap="square">
            <a:spAutoFit/>
          </a:bodyPr>
          <a:lstStyle/>
          <a:p>
            <a:r>
              <a:rPr lang="es-ES" sz="1200" dirty="0">
                <a:effectLst/>
                <a:latin typeface="Arial" panose="020B0604020202020204" pitchFamily="34" charset="0"/>
                <a:ea typeface="Calibri" panose="020F0502020204030204" pitchFamily="34" charset="0"/>
                <a:cs typeface="Times New Roman" panose="02020603050405020304" pitchFamily="18" charset="0"/>
              </a:rPr>
              <a:t>En el marco español 17 comunidades autónomas realizan actividades de AH, así como múltiples diputaciones provinciales y ayuntamientos</a:t>
            </a:r>
          </a:p>
          <a:p>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200" dirty="0">
                <a:effectLst/>
                <a:latin typeface="Arial" panose="020B0604020202020204" pitchFamily="34" charset="0"/>
                <a:ea typeface="Calibri" panose="020F0502020204030204" pitchFamily="34" charset="0"/>
              </a:rPr>
              <a:t>De manera general, los actores de la cooperación descentralizada cuentan con una ley propia de cooperación al desarrollo, planes directores, en ocasiones planes anuales, estrategias de acción humanitaria y convocatorias de cooperación al desarrollo y de acción humanitaria</a:t>
            </a:r>
            <a:r>
              <a:rPr lang="es-ES" sz="1200" dirty="0">
                <a:latin typeface="Arial" panose="020B0604020202020204" pitchFamily="34" charset="0"/>
                <a:ea typeface="Calibri" panose="020F0502020204030204" pitchFamily="34" charset="0"/>
              </a:rPr>
              <a:t> (tabla)</a:t>
            </a:r>
          </a:p>
          <a:p>
            <a:endParaRPr lang="es-ES" sz="1200" dirty="0">
              <a:effectLst/>
              <a:latin typeface="Arial" panose="020B0604020202020204" pitchFamily="34" charset="0"/>
              <a:ea typeface="Calibri" panose="020F0502020204030204" pitchFamily="34" charset="0"/>
            </a:endParaRPr>
          </a:p>
          <a:p>
            <a:pPr marL="171450" indent="-171450" algn="ctr">
              <a:buFont typeface="Arial" panose="020B0604020202020204" pitchFamily="34" charset="0"/>
              <a:buChar char="•"/>
            </a:pPr>
            <a:r>
              <a:rPr lang="es-ES" sz="1200" dirty="0">
                <a:latin typeface="Arial" panose="020B0604020202020204" pitchFamily="34" charset="0"/>
                <a:ea typeface="Calibri" panose="020F0502020204030204" pitchFamily="34" charset="0"/>
              </a:rPr>
              <a:t>% AOD respecto al PIB muy bajo</a:t>
            </a:r>
          </a:p>
          <a:p>
            <a:pPr marL="171450" indent="-171450" algn="ctr">
              <a:buFont typeface="Arial" panose="020B0604020202020204" pitchFamily="34" charset="0"/>
              <a:buChar char="•"/>
            </a:pPr>
            <a:r>
              <a:rPr lang="es-ES" sz="1200" dirty="0">
                <a:effectLst/>
                <a:latin typeface="Arial" panose="020B0604020202020204" pitchFamily="34" charset="0"/>
                <a:ea typeface="Calibri" panose="020F0502020204030204" pitchFamily="34" charset="0"/>
              </a:rPr>
              <a:t>% AH/AOD tendencia a la baja (2016-17.18%, 2019 4,89%)</a:t>
            </a:r>
          </a:p>
          <a:p>
            <a:endParaRPr lang="es-ES" sz="1400" dirty="0">
              <a:effectLst/>
              <a:latin typeface="Arial" panose="020B0604020202020204" pitchFamily="34" charset="0"/>
              <a:ea typeface="Calibri" panose="020F0502020204030204" pitchFamily="34" charset="0"/>
            </a:endParaRPr>
          </a:p>
        </p:txBody>
      </p:sp>
      <p:graphicFrame>
        <p:nvGraphicFramePr>
          <p:cNvPr id="10" name="Gráfico 9">
            <a:extLst>
              <a:ext uri="{FF2B5EF4-FFF2-40B4-BE49-F238E27FC236}">
                <a16:creationId xmlns:a16="http://schemas.microsoft.com/office/drawing/2014/main" id="{ED9AF10C-4CD7-469D-B413-3CA6BCEE1B25}"/>
              </a:ext>
            </a:extLst>
          </p:cNvPr>
          <p:cNvGraphicFramePr/>
          <p:nvPr>
            <p:extLst>
              <p:ext uri="{D42A27DB-BD31-4B8C-83A1-F6EECF244321}">
                <p14:modId xmlns:p14="http://schemas.microsoft.com/office/powerpoint/2010/main" val="847025780"/>
              </p:ext>
            </p:extLst>
          </p:nvPr>
        </p:nvGraphicFramePr>
        <p:xfrm>
          <a:off x="1691680" y="4371630"/>
          <a:ext cx="4464496" cy="2385111"/>
        </p:xfrm>
        <a:graphic>
          <a:graphicData uri="http://schemas.openxmlformats.org/drawingml/2006/chart">
            <c:chart xmlns:c="http://schemas.openxmlformats.org/drawingml/2006/chart" xmlns:r="http://schemas.openxmlformats.org/officeDocument/2006/relationships" r:id="rId2"/>
          </a:graphicData>
        </a:graphic>
      </p:graphicFrame>
      <p:sp>
        <p:nvSpPr>
          <p:cNvPr id="12" name="CuadroTexto 11">
            <a:extLst>
              <a:ext uri="{FF2B5EF4-FFF2-40B4-BE49-F238E27FC236}">
                <a16:creationId xmlns:a16="http://schemas.microsoft.com/office/drawing/2014/main" id="{06CD0E4F-433F-4AC3-9B61-7A9F786AF289}"/>
              </a:ext>
            </a:extLst>
          </p:cNvPr>
          <p:cNvSpPr txBox="1"/>
          <p:nvPr/>
        </p:nvSpPr>
        <p:spPr>
          <a:xfrm>
            <a:off x="467544" y="4050785"/>
            <a:ext cx="6984775" cy="276999"/>
          </a:xfrm>
          <a:prstGeom prst="rect">
            <a:avLst/>
          </a:prstGeom>
          <a:noFill/>
        </p:spPr>
        <p:txBody>
          <a:bodyPr wrap="square">
            <a:spAutoFit/>
          </a:bodyPr>
          <a:lstStyle/>
          <a:p>
            <a:r>
              <a:rPr lang="es-ES" sz="1200" b="1" dirty="0">
                <a:effectLst/>
                <a:latin typeface="Arial" panose="020B0604020202020204" pitchFamily="34" charset="0"/>
                <a:ea typeface="Calibri" panose="020F0502020204030204" pitchFamily="34" charset="0"/>
              </a:rPr>
              <a:t>Evolución de los fondos destinados a AH de la cooperación descentralizada, 2016-2019</a:t>
            </a:r>
            <a:endParaRPr lang="es-ES" sz="1200" dirty="0"/>
          </a:p>
        </p:txBody>
      </p:sp>
    </p:spTree>
    <p:extLst>
      <p:ext uri="{BB962C8B-B14F-4D97-AF65-F5344CB8AC3E}">
        <p14:creationId xmlns:p14="http://schemas.microsoft.com/office/powerpoint/2010/main" val="920404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El enfoque de protección y la cooperación descentralizada I</a:t>
            </a: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9" name="Gráfico 8">
            <a:extLst>
              <a:ext uri="{FF2B5EF4-FFF2-40B4-BE49-F238E27FC236}">
                <a16:creationId xmlns:a16="http://schemas.microsoft.com/office/drawing/2014/main" id="{9F94E08A-07CD-4F75-B8CD-6815FBC750A5}"/>
              </a:ext>
            </a:extLst>
          </p:cNvPr>
          <p:cNvGraphicFramePr/>
          <p:nvPr/>
        </p:nvGraphicFramePr>
        <p:xfrm>
          <a:off x="772007" y="2391713"/>
          <a:ext cx="5307195" cy="373901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a:extLst>
              <a:ext uri="{FF2B5EF4-FFF2-40B4-BE49-F238E27FC236}">
                <a16:creationId xmlns:a16="http://schemas.microsoft.com/office/drawing/2014/main" id="{A35D78EA-780C-42DB-A2C6-3D5CDB5898DF}"/>
              </a:ext>
            </a:extLst>
          </p:cNvPr>
          <p:cNvSpPr txBox="1"/>
          <p:nvPr/>
        </p:nvSpPr>
        <p:spPr>
          <a:xfrm>
            <a:off x="772007" y="1773130"/>
            <a:ext cx="4896544" cy="369332"/>
          </a:xfrm>
          <a:prstGeom prst="rect">
            <a:avLst/>
          </a:prstGeom>
          <a:noFill/>
        </p:spPr>
        <p:txBody>
          <a:bodyPr wrap="square" rtlCol="0">
            <a:spAutoFit/>
          </a:bodyPr>
          <a:lstStyle/>
          <a:p>
            <a:r>
              <a:rPr lang="es-ES" sz="1800" b="1" dirty="0">
                <a:effectLst/>
                <a:latin typeface="Arial" panose="020B0604020202020204" pitchFamily="34" charset="0"/>
                <a:ea typeface="Calibri" panose="020F0502020204030204" pitchFamily="34" charset="0"/>
              </a:rPr>
              <a:t>AH pública española por agentes, 2019</a:t>
            </a:r>
            <a:endParaRPr lang="es-ES" dirty="0"/>
          </a:p>
        </p:txBody>
      </p:sp>
    </p:spTree>
    <p:extLst>
      <p:ext uri="{BB962C8B-B14F-4D97-AF65-F5344CB8AC3E}">
        <p14:creationId xmlns:p14="http://schemas.microsoft.com/office/powerpoint/2010/main" val="43624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bg2"/>
                </a:solidFill>
                <a:latin typeface="Candara" pitchFamily="34" charset="0"/>
              </a:rPr>
              <a:t>El enfoque de protección y la cooperación descentralizada II</a:t>
            </a: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
        <p:nvSpPr>
          <p:cNvPr id="2" name="CuadroTexto 1">
            <a:extLst>
              <a:ext uri="{FF2B5EF4-FFF2-40B4-BE49-F238E27FC236}">
                <a16:creationId xmlns:a16="http://schemas.microsoft.com/office/drawing/2014/main" id="{CD4EDFD9-14A3-450E-B553-CBEB5B69DA4B}"/>
              </a:ext>
            </a:extLst>
          </p:cNvPr>
          <p:cNvSpPr txBox="1"/>
          <p:nvPr/>
        </p:nvSpPr>
        <p:spPr>
          <a:xfrm>
            <a:off x="899592" y="1841167"/>
            <a:ext cx="5760640" cy="646331"/>
          </a:xfrm>
          <a:prstGeom prst="rect">
            <a:avLst/>
          </a:prstGeom>
          <a:noFill/>
        </p:spPr>
        <p:txBody>
          <a:bodyPr wrap="square" rtlCol="0">
            <a:spAutoFit/>
          </a:bodyPr>
          <a:lstStyle/>
          <a:p>
            <a:r>
              <a:rPr lang="es-ES" dirty="0"/>
              <a:t>Metodología: estudio 17 CCAA y 15 EELL y el Ayuntamiento de Madrid</a:t>
            </a:r>
          </a:p>
        </p:txBody>
      </p:sp>
      <p:graphicFrame>
        <p:nvGraphicFramePr>
          <p:cNvPr id="4" name="Tabla 3">
            <a:extLst>
              <a:ext uri="{FF2B5EF4-FFF2-40B4-BE49-F238E27FC236}">
                <a16:creationId xmlns:a16="http://schemas.microsoft.com/office/drawing/2014/main" id="{80C948E7-25F3-4C97-A9BD-AFEE9A19F2B7}"/>
              </a:ext>
            </a:extLst>
          </p:cNvPr>
          <p:cNvGraphicFramePr>
            <a:graphicFrameLocks noGrp="1"/>
          </p:cNvGraphicFramePr>
          <p:nvPr/>
        </p:nvGraphicFramePr>
        <p:xfrm>
          <a:off x="1065005" y="2638316"/>
          <a:ext cx="2124422" cy="3414940"/>
        </p:xfrm>
        <a:graphic>
          <a:graphicData uri="http://schemas.openxmlformats.org/drawingml/2006/table">
            <a:tbl>
              <a:tblPr firstRow="1" firstCol="1" bandRow="1">
                <a:tableStyleId>{7E9639D4-E3E2-4D34-9284-5A2195B3D0D7}</a:tableStyleId>
              </a:tblPr>
              <a:tblGrid>
                <a:gridCol w="2124422">
                  <a:extLst>
                    <a:ext uri="{9D8B030D-6E8A-4147-A177-3AD203B41FA5}">
                      <a16:colId xmlns:a16="http://schemas.microsoft.com/office/drawing/2014/main" val="1822284687"/>
                    </a:ext>
                  </a:extLst>
                </a:gridCol>
              </a:tblGrid>
              <a:tr h="477790">
                <a:tc>
                  <a:txBody>
                    <a:bodyPr/>
                    <a:lstStyle/>
                    <a:p>
                      <a:pPr algn="just">
                        <a:lnSpc>
                          <a:spcPct val="107000"/>
                        </a:lnSpc>
                        <a:spcAft>
                          <a:spcPts val="800"/>
                        </a:spcAft>
                      </a:pPr>
                      <a:r>
                        <a:rPr lang="es-ES" sz="1100" dirty="0">
                          <a:effectLst/>
                        </a:rPr>
                        <a:t> </a:t>
                      </a:r>
                    </a:p>
                    <a:p>
                      <a:pPr algn="just">
                        <a:lnSpc>
                          <a:spcPct val="107000"/>
                        </a:lnSpc>
                        <a:spcAft>
                          <a:spcPts val="800"/>
                        </a:spcAft>
                      </a:pPr>
                      <a:r>
                        <a:rPr lang="es-ES" sz="1100" dirty="0">
                          <a:effectLst/>
                        </a:rPr>
                        <a:t>Entidad Local</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18074491"/>
                  </a:ext>
                </a:extLst>
              </a:tr>
              <a:tr h="195810">
                <a:tc>
                  <a:txBody>
                    <a:bodyPr/>
                    <a:lstStyle/>
                    <a:p>
                      <a:pPr algn="just">
                        <a:lnSpc>
                          <a:spcPct val="107000"/>
                        </a:lnSpc>
                        <a:spcAft>
                          <a:spcPts val="800"/>
                        </a:spcAft>
                      </a:pPr>
                      <a:r>
                        <a:rPr lang="es-ES" sz="1100">
                          <a:effectLst/>
                        </a:rPr>
                        <a:t>Diputación de Jaén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27096093"/>
                  </a:ext>
                </a:extLst>
              </a:tr>
              <a:tr h="195810">
                <a:tc>
                  <a:txBody>
                    <a:bodyPr/>
                    <a:lstStyle/>
                    <a:p>
                      <a:pPr algn="just">
                        <a:lnSpc>
                          <a:spcPct val="107000"/>
                        </a:lnSpc>
                        <a:spcAft>
                          <a:spcPts val="800"/>
                        </a:spcAft>
                      </a:pPr>
                      <a:r>
                        <a:rPr lang="es-ES" sz="1100">
                          <a:effectLst/>
                        </a:rPr>
                        <a:t>Ayuntamiento de Zaragoza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7283391"/>
                  </a:ext>
                </a:extLst>
              </a:tr>
              <a:tr h="195810">
                <a:tc>
                  <a:txBody>
                    <a:bodyPr/>
                    <a:lstStyle/>
                    <a:p>
                      <a:pPr algn="just">
                        <a:lnSpc>
                          <a:spcPct val="107000"/>
                        </a:lnSpc>
                        <a:spcAft>
                          <a:spcPts val="800"/>
                        </a:spcAft>
                      </a:pPr>
                      <a:r>
                        <a:rPr lang="es-ES" sz="1100">
                          <a:effectLst/>
                        </a:rPr>
                        <a:t>Consejo Insular de Mallorca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32686947"/>
                  </a:ext>
                </a:extLst>
              </a:tr>
              <a:tr h="195810">
                <a:tc>
                  <a:txBody>
                    <a:bodyPr/>
                    <a:lstStyle/>
                    <a:p>
                      <a:pPr algn="just">
                        <a:lnSpc>
                          <a:spcPct val="107000"/>
                        </a:lnSpc>
                        <a:spcAft>
                          <a:spcPts val="800"/>
                        </a:spcAft>
                      </a:pPr>
                      <a:r>
                        <a:rPr lang="es-ES" sz="1100">
                          <a:effectLst/>
                        </a:rPr>
                        <a:t>Ayuntamiento de Bilbao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80282724"/>
                  </a:ext>
                </a:extLst>
              </a:tr>
              <a:tr h="195810">
                <a:tc>
                  <a:txBody>
                    <a:bodyPr/>
                    <a:lstStyle/>
                    <a:p>
                      <a:pPr algn="just">
                        <a:lnSpc>
                          <a:spcPct val="107000"/>
                        </a:lnSpc>
                        <a:spcAft>
                          <a:spcPts val="800"/>
                        </a:spcAft>
                      </a:pPr>
                      <a:r>
                        <a:rPr lang="es-ES" sz="1100">
                          <a:effectLst/>
                        </a:rPr>
                        <a:t>Ayuntamiento de Pamplona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22896256"/>
                  </a:ext>
                </a:extLst>
              </a:tr>
              <a:tr h="195810">
                <a:tc>
                  <a:txBody>
                    <a:bodyPr/>
                    <a:lstStyle/>
                    <a:p>
                      <a:pPr algn="just">
                        <a:lnSpc>
                          <a:spcPct val="107000"/>
                        </a:lnSpc>
                        <a:spcAft>
                          <a:spcPts val="800"/>
                        </a:spcAft>
                      </a:pPr>
                      <a:r>
                        <a:rPr lang="es-ES" sz="1100">
                          <a:effectLst/>
                        </a:rPr>
                        <a:t>Ayuntamiento de Valencia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18262707"/>
                  </a:ext>
                </a:extLst>
              </a:tr>
              <a:tr h="195810">
                <a:tc>
                  <a:txBody>
                    <a:bodyPr/>
                    <a:lstStyle/>
                    <a:p>
                      <a:pPr algn="just">
                        <a:lnSpc>
                          <a:spcPct val="107000"/>
                        </a:lnSpc>
                        <a:spcAft>
                          <a:spcPts val="800"/>
                        </a:spcAft>
                      </a:pPr>
                      <a:r>
                        <a:rPr lang="es-ES" sz="1100">
                          <a:effectLst/>
                        </a:rPr>
                        <a:t>Diputación de Barcelona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1230706"/>
                  </a:ext>
                </a:extLst>
              </a:tr>
              <a:tr h="195810">
                <a:tc>
                  <a:txBody>
                    <a:bodyPr/>
                    <a:lstStyle/>
                    <a:p>
                      <a:pPr algn="just">
                        <a:lnSpc>
                          <a:spcPct val="107000"/>
                        </a:lnSpc>
                        <a:spcAft>
                          <a:spcPts val="800"/>
                        </a:spcAft>
                      </a:pPr>
                      <a:r>
                        <a:rPr lang="es-ES" sz="1100">
                          <a:effectLst/>
                        </a:rPr>
                        <a:t>Ayuntamiento de Sevilla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84274313"/>
                  </a:ext>
                </a:extLst>
              </a:tr>
              <a:tr h="195810">
                <a:tc>
                  <a:txBody>
                    <a:bodyPr/>
                    <a:lstStyle/>
                    <a:p>
                      <a:pPr algn="just">
                        <a:lnSpc>
                          <a:spcPct val="107000"/>
                        </a:lnSpc>
                        <a:spcAft>
                          <a:spcPts val="800"/>
                        </a:spcAft>
                      </a:pPr>
                      <a:r>
                        <a:rPr lang="es-ES" sz="1100">
                          <a:effectLst/>
                        </a:rPr>
                        <a:t>Diputación de Córdoba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4002510"/>
                  </a:ext>
                </a:extLst>
              </a:tr>
              <a:tr h="195810">
                <a:tc>
                  <a:txBody>
                    <a:bodyPr/>
                    <a:lstStyle/>
                    <a:p>
                      <a:pPr algn="just">
                        <a:lnSpc>
                          <a:spcPct val="107000"/>
                        </a:lnSpc>
                        <a:spcAft>
                          <a:spcPts val="800"/>
                        </a:spcAft>
                      </a:pPr>
                      <a:r>
                        <a:rPr lang="es-ES" sz="1100">
                          <a:effectLst/>
                        </a:rPr>
                        <a:t>Diputación de Zaragoza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92311852"/>
                  </a:ext>
                </a:extLst>
              </a:tr>
              <a:tr h="195810">
                <a:tc>
                  <a:txBody>
                    <a:bodyPr/>
                    <a:lstStyle/>
                    <a:p>
                      <a:pPr algn="just">
                        <a:lnSpc>
                          <a:spcPct val="107000"/>
                        </a:lnSpc>
                        <a:spcAft>
                          <a:spcPts val="800"/>
                        </a:spcAft>
                      </a:pPr>
                      <a:r>
                        <a:rPr lang="es-ES" sz="1100">
                          <a:effectLst/>
                        </a:rPr>
                        <a:t>Ayuntamiento de Gijón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33733556"/>
                  </a:ext>
                </a:extLst>
              </a:tr>
              <a:tr h="195810">
                <a:tc>
                  <a:txBody>
                    <a:bodyPr/>
                    <a:lstStyle/>
                    <a:p>
                      <a:pPr algn="just">
                        <a:lnSpc>
                          <a:spcPct val="107000"/>
                        </a:lnSpc>
                        <a:spcAft>
                          <a:spcPts val="800"/>
                        </a:spcAft>
                      </a:pPr>
                      <a:r>
                        <a:rPr lang="es-ES" sz="1100">
                          <a:effectLst/>
                        </a:rPr>
                        <a:t>Ayuntamiento de Oviedo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73690345"/>
                  </a:ext>
                </a:extLst>
              </a:tr>
              <a:tr h="195810">
                <a:tc>
                  <a:txBody>
                    <a:bodyPr/>
                    <a:lstStyle/>
                    <a:p>
                      <a:pPr algn="just">
                        <a:lnSpc>
                          <a:spcPct val="107000"/>
                        </a:lnSpc>
                        <a:spcAft>
                          <a:spcPts val="800"/>
                        </a:spcAft>
                      </a:pPr>
                      <a:r>
                        <a:rPr lang="es-ES" sz="1100">
                          <a:effectLst/>
                        </a:rPr>
                        <a:t>Diputación Tarragona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11559668"/>
                  </a:ext>
                </a:extLst>
              </a:tr>
              <a:tr h="195810">
                <a:tc>
                  <a:txBody>
                    <a:bodyPr/>
                    <a:lstStyle/>
                    <a:p>
                      <a:pPr algn="just">
                        <a:lnSpc>
                          <a:spcPct val="107000"/>
                        </a:lnSpc>
                        <a:spcAft>
                          <a:spcPts val="800"/>
                        </a:spcAft>
                      </a:pPr>
                      <a:r>
                        <a:rPr lang="es-ES" sz="1100">
                          <a:effectLst/>
                        </a:rPr>
                        <a:t>Ayuntamiento de Vitoria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56580592"/>
                  </a:ext>
                </a:extLst>
              </a:tr>
              <a:tr h="195810">
                <a:tc>
                  <a:txBody>
                    <a:bodyPr/>
                    <a:lstStyle/>
                    <a:p>
                      <a:pPr algn="just">
                        <a:lnSpc>
                          <a:spcPct val="107000"/>
                        </a:lnSpc>
                        <a:spcAft>
                          <a:spcPts val="800"/>
                        </a:spcAft>
                      </a:pPr>
                      <a:r>
                        <a:rPr lang="es-ES" sz="1100" dirty="0">
                          <a:effectLst/>
                        </a:rPr>
                        <a:t>Diputación de Álava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79511050"/>
                  </a:ext>
                </a:extLst>
              </a:tr>
            </a:tbl>
          </a:graphicData>
        </a:graphic>
      </p:graphicFrame>
      <p:sp>
        <p:nvSpPr>
          <p:cNvPr id="5" name="CuadroTexto 4">
            <a:extLst>
              <a:ext uri="{FF2B5EF4-FFF2-40B4-BE49-F238E27FC236}">
                <a16:creationId xmlns:a16="http://schemas.microsoft.com/office/drawing/2014/main" id="{B66C10BE-BBAE-49D6-B0F8-C82F0E78358D}"/>
              </a:ext>
            </a:extLst>
          </p:cNvPr>
          <p:cNvSpPr txBox="1"/>
          <p:nvPr/>
        </p:nvSpPr>
        <p:spPr>
          <a:xfrm>
            <a:off x="3522310" y="2638316"/>
            <a:ext cx="4158881" cy="3693319"/>
          </a:xfrm>
          <a:prstGeom prst="rect">
            <a:avLst/>
          </a:prstGeom>
          <a:noFill/>
        </p:spPr>
        <p:txBody>
          <a:bodyPr wrap="square" rtlCol="0">
            <a:spAutoFit/>
          </a:bodyPr>
          <a:lstStyle/>
          <a:p>
            <a:r>
              <a:rPr lang="es-ES" dirty="0">
                <a:latin typeface="Arial" panose="020B0604020202020204" pitchFamily="34" charset="0"/>
                <a:ea typeface="Calibri" panose="020F0502020204030204" pitchFamily="34" charset="0"/>
              </a:rPr>
              <a:t>P</a:t>
            </a:r>
            <a:r>
              <a:rPr lang="es-ES" sz="1800" dirty="0">
                <a:effectLst/>
                <a:latin typeface="Arial" panose="020B0604020202020204" pitchFamily="34" charset="0"/>
                <a:ea typeface="Calibri" panose="020F0502020204030204" pitchFamily="34" charset="0"/>
              </a:rPr>
              <a:t>ocos son los actores de la cooperación descentralizada que cuentan con un documento estratégico específico de acción humanitaria. Por norma general, definición de política humanitaria en los PD.</a:t>
            </a:r>
          </a:p>
          <a:p>
            <a:r>
              <a:rPr lang="es-ES" dirty="0">
                <a:latin typeface="Arial" panose="020B0604020202020204" pitchFamily="34" charset="0"/>
              </a:rPr>
              <a:t>La incorporación del enfoque de protección es muy escasa.</a:t>
            </a:r>
          </a:p>
          <a:p>
            <a:r>
              <a:rPr lang="es-ES" sz="1800" dirty="0">
                <a:effectLst/>
                <a:latin typeface="Arial" panose="020B0604020202020204" pitchFamily="34" charset="0"/>
                <a:ea typeface="Calibri" panose="020F0502020204030204" pitchFamily="34" charset="0"/>
                <a:cs typeface="Times New Roman" panose="02020603050405020304" pitchFamily="18" charset="0"/>
              </a:rPr>
              <a:t>Apenas alguna CCAA tiene documentos/guía sobre AH con enfoque de protección y/o EBDH. En algunos casos hay leves alusiones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0039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bg2"/>
                </a:solidFill>
                <a:latin typeface="Candara" pitchFamily="34" charset="0"/>
              </a:rPr>
              <a:t>El enfoque de protección y la cooperación descentralizada III</a:t>
            </a: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6534560A-DCAA-4841-BAB6-B147854AD217}"/>
              </a:ext>
            </a:extLst>
          </p:cNvPr>
          <p:cNvGraphicFramePr/>
          <p:nvPr>
            <p:extLst>
              <p:ext uri="{D42A27DB-BD31-4B8C-83A1-F6EECF244321}">
                <p14:modId xmlns:p14="http://schemas.microsoft.com/office/powerpoint/2010/main" val="4194680395"/>
              </p:ext>
            </p:extLst>
          </p:nvPr>
        </p:nvGraphicFramePr>
        <p:xfrm>
          <a:off x="395536" y="1772815"/>
          <a:ext cx="7992888" cy="3745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11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Autofit/>
          </a:bodyPr>
          <a:lstStyle/>
          <a:p>
            <a:pPr algn="r"/>
            <a:r>
              <a:rPr lang="es-ES" sz="2800" dirty="0">
                <a:solidFill>
                  <a:schemeClr val="accent2">
                    <a:lumMod val="20000"/>
                    <a:lumOff val="80000"/>
                  </a:schemeClr>
                </a:solidFill>
                <a:latin typeface="Candara" pitchFamily="34" charset="0"/>
              </a:rPr>
              <a:t>Marco Estratégico para la política de ciudadanía global y cooperación internacional de la ciudad de Madrid</a:t>
            </a:r>
            <a:br>
              <a:rPr lang="es-ES" sz="2800" dirty="0">
                <a:solidFill>
                  <a:schemeClr val="accent2">
                    <a:lumMod val="20000"/>
                    <a:lumOff val="80000"/>
                  </a:schemeClr>
                </a:solidFill>
                <a:latin typeface="Candara" pitchFamily="34" charset="0"/>
              </a:rPr>
            </a:br>
            <a:endParaRPr lang="es-ES" altLang="es-ES" sz="2800" dirty="0">
              <a:solidFill>
                <a:schemeClr val="accent2">
                  <a:lumMod val="20000"/>
                  <a:lumOff val="80000"/>
                </a:schemeClr>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10" name="Diagrama 9">
            <a:extLst>
              <a:ext uri="{FF2B5EF4-FFF2-40B4-BE49-F238E27FC236}">
                <a16:creationId xmlns:a16="http://schemas.microsoft.com/office/drawing/2014/main" id="{EDAC6884-2703-4F57-96D7-55F86AEEEA7E}"/>
              </a:ext>
            </a:extLst>
          </p:cNvPr>
          <p:cNvGraphicFramePr/>
          <p:nvPr>
            <p:extLst>
              <p:ext uri="{D42A27DB-BD31-4B8C-83A1-F6EECF244321}">
                <p14:modId xmlns:p14="http://schemas.microsoft.com/office/powerpoint/2010/main" val="2877470869"/>
              </p:ext>
            </p:extLst>
          </p:nvPr>
        </p:nvGraphicFramePr>
        <p:xfrm>
          <a:off x="332884" y="1772816"/>
          <a:ext cx="6076552" cy="380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61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Conclusiones sobre la AH descentralizada</a:t>
            </a:r>
            <a:endParaRPr lang="es-ES" altLang="es-ES" sz="4000" dirty="0">
              <a:solidFill>
                <a:srgbClr val="FFC000"/>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5FCE3B82-8300-42EF-BC8F-0AC56285253D}"/>
              </a:ext>
            </a:extLst>
          </p:cNvPr>
          <p:cNvSpPr txBox="1"/>
          <p:nvPr/>
        </p:nvSpPr>
        <p:spPr>
          <a:xfrm>
            <a:off x="332884" y="1647902"/>
            <a:ext cx="6811931" cy="4989251"/>
          </a:xfrm>
          <a:prstGeom prst="rect">
            <a:avLst/>
          </a:prstGeom>
          <a:noFill/>
        </p:spPr>
        <p:txBody>
          <a:bodyPr wrap="square">
            <a:spAutoFit/>
          </a:bodyPr>
          <a:lstStyle/>
          <a:p>
            <a:pPr marL="342900" lvl="0" indent="-342900" algn="just">
              <a:lnSpc>
                <a:spcPct val="115000"/>
              </a:lnSpc>
              <a:spcAft>
                <a:spcPts val="600"/>
              </a:spcAft>
              <a:buFont typeface="Symbol" panose="05050102010706020507" pitchFamily="18" charset="2"/>
              <a:buChar char=""/>
            </a:pPr>
            <a:r>
              <a:rPr lang="es-ES" sz="1600" dirty="0">
                <a:effectLst/>
                <a:latin typeface="Arial" panose="020B0604020202020204" pitchFamily="34" charset="0"/>
                <a:ea typeface="Calibri" panose="020F0502020204030204" pitchFamily="34" charset="0"/>
                <a:cs typeface="Times New Roman" panose="02020603050405020304" pitchFamily="18" charset="0"/>
              </a:rPr>
              <a:t>La mayoría de las entidades autonómicas y provinciales que realizan cooperación para el desarrollo, también trabajan en el ámbito humanitario.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600" dirty="0">
                <a:effectLst/>
                <a:latin typeface="Arial" panose="020B0604020202020204" pitchFamily="34" charset="0"/>
                <a:ea typeface="Calibri" panose="020F0502020204030204" pitchFamily="34" charset="0"/>
                <a:cs typeface="Times New Roman" panose="02020603050405020304" pitchFamily="18" charset="0"/>
              </a:rPr>
              <a:t>la AH de la cooperación descentralizada no se suele ejecutar de manera directa, sino que se financian proyectos desarrollados por otras entidades, principalmente ONG.</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600" dirty="0">
                <a:effectLst/>
                <a:latin typeface="Arial" panose="020B0604020202020204" pitchFamily="34" charset="0"/>
                <a:ea typeface="Calibri" panose="020F0502020204030204" pitchFamily="34" charset="0"/>
                <a:cs typeface="Times New Roman" panose="02020603050405020304" pitchFamily="18" charset="0"/>
              </a:rPr>
              <a:t>La sensación que hay en el sector es que la AH es algo residual a lo que se presta poca atención.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600" dirty="0">
                <a:effectLst/>
                <a:latin typeface="Arial" panose="020B0604020202020204" pitchFamily="34" charset="0"/>
                <a:ea typeface="Calibri" panose="020F0502020204030204" pitchFamily="34" charset="0"/>
                <a:cs typeface="Times New Roman" panose="02020603050405020304" pitchFamily="18" charset="0"/>
              </a:rPr>
              <a:t>Comparada con el apoyo estatal, la ayuda de la cooperación descentralizada a la acción humanitaria es porcentualmente mayor.</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600" dirty="0">
                <a:effectLst/>
                <a:latin typeface="Arial" panose="020B0604020202020204" pitchFamily="34" charset="0"/>
                <a:ea typeface="Calibri" panose="020F0502020204030204" pitchFamily="34" charset="0"/>
                <a:cs typeface="Times New Roman" panose="02020603050405020304" pitchFamily="18" charset="0"/>
              </a:rPr>
              <a:t>Pocas entidades tienen documentos de planificación o programación propios de acción humanitaria, normalmente todos los ámbitos se aglutinan en un solo documento de planificación estratégica y se organizan bajo las mismas directrices y principios.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600" dirty="0">
                <a:effectLst/>
                <a:latin typeface="Arial" panose="020B0604020202020204" pitchFamily="34" charset="0"/>
                <a:ea typeface="Calibri" panose="020F0502020204030204" pitchFamily="34" charset="0"/>
                <a:cs typeface="Times New Roman" panose="02020603050405020304" pitchFamily="18" charset="0"/>
              </a:rPr>
              <a:t>La incorporación del EBDH y de la protección en los documentos estratégicos de la cooperación descentralizada es escasa.</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014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Conclusiones sobre la AH del Ayuntamiento de Madrid</a:t>
            </a:r>
            <a:endParaRPr lang="es-ES" altLang="es-ES" sz="4000" dirty="0">
              <a:solidFill>
                <a:srgbClr val="FFC000"/>
              </a:solidFill>
              <a:latin typeface="Candara" pitchFamily="34" charset="0"/>
            </a:endParaRPr>
          </a:p>
        </p:txBody>
      </p:sp>
      <p:sp>
        <p:nvSpPr>
          <p:cNvPr id="3" name="2 Marcador de contenido"/>
          <p:cNvSpPr>
            <a:spLocks noGrp="1"/>
          </p:cNvSpPr>
          <p:nvPr>
            <p:ph idx="1"/>
          </p:nvPr>
        </p:nvSpPr>
        <p:spPr>
          <a:xfrm>
            <a:off x="332885" y="1617527"/>
            <a:ext cx="7479476" cy="4999803"/>
          </a:xfrm>
        </p:spPr>
        <p:txBody>
          <a:bodyPr rtlCol="0">
            <a:normAutofit fontScale="77500" lnSpcReduction="20000"/>
          </a:bodyPr>
          <a:lstStyle/>
          <a:p>
            <a:pPr marL="0" indent="0">
              <a:buNone/>
              <a:defRPr/>
            </a:pPr>
            <a:endParaRPr lang="es-ES" sz="2550" dirty="0">
              <a:solidFill>
                <a:schemeClr val="tx1">
                  <a:lumMod val="85000"/>
                  <a:lumOff val="15000"/>
                </a:schemeClr>
              </a:solidFill>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La tendencia y orientaciones del Ayuntamiento de Madrid respecto a la acción humanitaria son similares a las del resto de la cooperación descentralizada, desarrollo normativo y estratégico limitado, escasez de instrumentos formales de seguimiento de proyectos, gran variabilidad en los fondos y poco apoyo presupuestario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El Ayuntamiento de Madrid y su dirección general de cooperación y ciudadanía global demuestra interés y conocimiento de lo humanitario. Este conocimiento no queda recogido en ningún documento de un ámbito más estratégico.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El proceso de financiación de la acción humanitaria es por adjudicación directa. A priori, muchas organizaciones susceptibles de recibir ayuda no conocen el procedimiento ni la vía para solicitar apoyo a sus proyectos humanitarios. No existe información pública ni publicada acerca de cuáles son los requisitos previos necesarios para recibir financiación.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Las ONG financiadas están contentas con este formato de ayuda, más compatible con sus propias idiosincrasias. Además, constatan el apoyo y acompañamiento constante del Ayuntamiento.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Desde un punto de vista formal, ni el EBDH ni la protección son elementos que tengan un peso importante en la adjudicación de las ayudas, algo que contrasta con el espacio que se confiere a estos asuntos, tanto en el Marco Estratégico vigente durante el periodo estudiado.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859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7" name="Marcador de contenido 3">
            <a:extLst>
              <a:ext uri="{FF2B5EF4-FFF2-40B4-BE49-F238E27FC236}">
                <a16:creationId xmlns:a16="http://schemas.microsoft.com/office/drawing/2014/main" id="{18C198CF-D3C6-4F49-A926-289FA8888780}"/>
              </a:ext>
            </a:extLst>
          </p:cNvPr>
          <p:cNvGraphicFramePr>
            <a:graphicFrameLocks/>
          </p:cNvGraphicFramePr>
          <p:nvPr>
            <p:extLst>
              <p:ext uri="{D42A27DB-BD31-4B8C-83A1-F6EECF244321}">
                <p14:modId xmlns:p14="http://schemas.microsoft.com/office/powerpoint/2010/main" val="4084068400"/>
              </p:ext>
            </p:extLst>
          </p:nvPr>
        </p:nvGraphicFramePr>
        <p:xfrm>
          <a:off x="0" y="774632"/>
          <a:ext cx="8363272"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095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Recomendaciones sobre la AH descentralizada</a:t>
            </a:r>
            <a:endParaRPr lang="es-ES" altLang="es-ES" sz="4000" dirty="0">
              <a:solidFill>
                <a:srgbClr val="FFC000"/>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fontScale="47500" lnSpcReduction="20000"/>
          </a:bodyPr>
          <a:lstStyle/>
          <a:p>
            <a:pPr marL="0" indent="0">
              <a:buNone/>
              <a:defRPr/>
            </a:pPr>
            <a:endParaRPr lang="es-ES" sz="2550" dirty="0">
              <a:solidFill>
                <a:schemeClr val="tx1">
                  <a:lumMod val="85000"/>
                  <a:lumOff val="15000"/>
                </a:schemeClr>
              </a:solidFill>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Seguir los lineamientos de la Estrategia de Acción Humanitaria de la cooperación española 2019-2026.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Incrementar el conocimiento sobre las especificidades de la acción humanitaria, y especialmente el EBDH y la protección entre los actores de la cooperación descentralizada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Mejorar la coordinación y armonización con otras entidades de la cooperación descentralizada. Tal y como se establece en el compromiso número 9 del </a:t>
            </a:r>
            <a:r>
              <a:rPr lang="es-ES" sz="1800" i="1" dirty="0">
                <a:effectLst/>
                <a:latin typeface="Arial" panose="020B0604020202020204" pitchFamily="34" charset="0"/>
                <a:ea typeface="Calibri" panose="020F0502020204030204" pitchFamily="34" charset="0"/>
                <a:cs typeface="Times New Roman" panose="02020603050405020304" pitchFamily="18" charset="0"/>
              </a:rPr>
              <a:t>Grand </a:t>
            </a:r>
            <a:r>
              <a:rPr lang="es-ES" sz="1800" i="1" dirty="0" err="1">
                <a:effectLst/>
                <a:latin typeface="Arial" panose="020B0604020202020204" pitchFamily="34" charset="0"/>
                <a:ea typeface="Calibri" panose="020F0502020204030204" pitchFamily="34" charset="0"/>
                <a:cs typeface="Times New Roman" panose="02020603050405020304" pitchFamily="18" charset="0"/>
              </a:rPr>
              <a:t>Bargain</a:t>
            </a:r>
            <a:r>
              <a:rPr lang="es-ES" sz="1800" dirty="0">
                <a:effectLst/>
                <a:latin typeface="Arial" panose="020B0604020202020204" pitchFamily="34" charset="0"/>
                <a:ea typeface="Calibri" panose="020F0502020204030204" pitchFamily="34" charset="0"/>
                <a:cs typeface="Times New Roman" panose="02020603050405020304" pitchFamily="18" charset="0"/>
              </a:rPr>
              <a:t>, de armonización y simplificación de mecanismos de justificación, la cooperación descentralizada necesita avanzar en este punto estableciendo mecanismos que ofrezcan información sustantiva y que o a su vez sean lo suficientemente reducidos como para permitir un uso eficiente de los recursos.  Dichos informes deberían ir dirigidos a garantizar una rendición de cuentas más allá de la simple justificación económica, de tal manera que permitan el aprendizaje.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Analizar las capacidades propias de cada actor para valorar sus posibilidades de actuación en determinados contextos y momentos u otros. Es importante que los actores de la cooperación descentralizada sean coherentes a la hora de financiar actuaciones teniendo en cuenta que sus procedimientos administrativos no supongan un riesgo. La agilidad en el desembolso de fondos en ocasiones es compleja para la cooperación descentralizada, lo que debe ser tenido en cuenta a la hora de trabajar en los diferentes contextos.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Garantizar una provisión de fondos a medio/largo plazo destinados a acción humanitaria. Para el desarrollo de esta recomendación es necesario un apoyo político decidido a la política de la acción humanitaria, y que éste se incorpore dentro de los documentos programáticos del actor en cuestión.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Homogeneizar herramientas. La posibilidad de desarrollar herramientas de identificación y evaluación conjuntas por parte de los actores descentralizados permitiría una programación más eficaz y eficiente.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Incorporar la participación y la rendición de cuentas a los requisitos de financiación, en línea con el compromiso número 6 del </a:t>
            </a:r>
            <a:r>
              <a:rPr lang="es-ES" sz="1800" i="1" dirty="0">
                <a:effectLst/>
                <a:latin typeface="Arial" panose="020B0604020202020204" pitchFamily="34" charset="0"/>
                <a:ea typeface="Calibri" panose="020F0502020204030204" pitchFamily="34" charset="0"/>
                <a:cs typeface="Times New Roman" panose="02020603050405020304" pitchFamily="18" charset="0"/>
              </a:rPr>
              <a:t>Grand </a:t>
            </a:r>
            <a:r>
              <a:rPr lang="es-ES" sz="1800" i="1" dirty="0" err="1">
                <a:effectLst/>
                <a:latin typeface="Arial" panose="020B0604020202020204" pitchFamily="34" charset="0"/>
                <a:ea typeface="Calibri" panose="020F0502020204030204" pitchFamily="34" charset="0"/>
                <a:cs typeface="Times New Roman" panose="02020603050405020304" pitchFamily="18" charset="0"/>
              </a:rPr>
              <a:t>Bargain</a:t>
            </a:r>
            <a:r>
              <a:rPr lang="es-ES" sz="1800" dirty="0">
                <a:effectLst/>
                <a:latin typeface="Arial" panose="020B0604020202020204" pitchFamily="34" charset="0"/>
                <a:ea typeface="Calibri" panose="020F0502020204030204" pitchFamily="34" charset="0"/>
                <a:cs typeface="Times New Roman" panose="02020603050405020304" pitchFamily="18" charset="0"/>
              </a:rPr>
              <a:t>, de tal manera que la participación de los grupos más vulnerables sea garantizada y efectiva.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Desarrollar sistemas de monitoreo y seguimiento que permitan tanto a las propias ONG como a los actores descentralizados ir conociendo el estado de la situación de cada uno de los proyectos financiados.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Analizar la posibilidad de incorporar financiaciones plurianuales, en línea con el compromiso número 7 del </a:t>
            </a:r>
            <a:r>
              <a:rPr lang="es-ES" sz="1800" i="1" dirty="0">
                <a:effectLst/>
                <a:latin typeface="Arial" panose="020B0604020202020204" pitchFamily="34" charset="0"/>
                <a:ea typeface="Calibri" panose="020F0502020204030204" pitchFamily="34" charset="0"/>
                <a:cs typeface="Times New Roman" panose="02020603050405020304" pitchFamily="18" charset="0"/>
              </a:rPr>
              <a:t>Grand </a:t>
            </a:r>
            <a:r>
              <a:rPr lang="es-ES" sz="1800" i="1" dirty="0" err="1">
                <a:effectLst/>
                <a:latin typeface="Arial" panose="020B0604020202020204" pitchFamily="34" charset="0"/>
                <a:ea typeface="Calibri" panose="020F0502020204030204" pitchFamily="34" charset="0"/>
                <a:cs typeface="Times New Roman" panose="02020603050405020304" pitchFamily="18" charset="0"/>
              </a:rPr>
              <a:t>Bargain</a:t>
            </a:r>
            <a:r>
              <a:rPr lang="es-ES" sz="1800" dirty="0">
                <a:effectLst/>
                <a:latin typeface="Arial" panose="020B0604020202020204" pitchFamily="34" charset="0"/>
                <a:ea typeface="Calibri" panose="020F0502020204030204" pitchFamily="34" charset="0"/>
                <a:cs typeface="Times New Roman" panose="02020603050405020304" pitchFamily="18" charset="0"/>
              </a:rPr>
              <a:t>. Este tipo de financiación tiene la potencialidad de reducir los costes administrativos y permiten una planificación, sobre todo en crisis prolongadas, crisis en las que se concentra en gran medida la cooperación descentralizada, más eficiente y en determinados contextos, podría permitir el trabajo en el nexo humanitario.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Analizar los riesgos y fortalezas de financiar directamente a actores locales en línea con la localización de la ayuda, compromiso número 2 del </a:t>
            </a:r>
            <a:r>
              <a:rPr lang="es-ES" sz="1800" i="1" dirty="0">
                <a:effectLst/>
                <a:latin typeface="Arial" panose="020B0604020202020204" pitchFamily="34" charset="0"/>
                <a:ea typeface="Calibri" panose="020F0502020204030204" pitchFamily="34" charset="0"/>
                <a:cs typeface="Times New Roman" panose="02020603050405020304" pitchFamily="18" charset="0"/>
              </a:rPr>
              <a:t>Grand </a:t>
            </a:r>
            <a:r>
              <a:rPr lang="es-ES" sz="1800" i="1" dirty="0" err="1">
                <a:effectLst/>
                <a:latin typeface="Arial" panose="020B0604020202020204" pitchFamily="34" charset="0"/>
                <a:ea typeface="Calibri" panose="020F0502020204030204" pitchFamily="34" charset="0"/>
                <a:cs typeface="Times New Roman" panose="02020603050405020304" pitchFamily="18" charset="0"/>
              </a:rPr>
              <a:t>Bargain</a:t>
            </a: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Arial" panose="020B0604020202020204" pitchFamily="34" charset="0"/>
                <a:ea typeface="Calibri" panose="020F0502020204030204" pitchFamily="34" charset="0"/>
              </a:rPr>
              <a:t>Establecer marcos de diálogo técnico operativo entre los diferentes actores de la cooperación descentralizada</a:t>
            </a: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023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Sobre la AH del Ayuntamiento de Madrid</a:t>
            </a:r>
            <a:endParaRPr lang="es-ES" altLang="es-ES" sz="4000" dirty="0">
              <a:solidFill>
                <a:srgbClr val="FFC000"/>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fontScale="70000" lnSpcReduction="20000"/>
          </a:bodyPr>
          <a:lstStyle/>
          <a:p>
            <a:pPr marL="0" indent="0">
              <a:buNone/>
              <a:defRPr/>
            </a:pPr>
            <a:endParaRPr lang="es-ES" sz="2550" dirty="0">
              <a:solidFill>
                <a:schemeClr val="tx1">
                  <a:lumMod val="85000"/>
                  <a:lumOff val="15000"/>
                </a:schemeClr>
              </a:solidFill>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Seguir los lineamientos de la Estrategia de Acción Humanitaria de la cooperación española 2019-2026.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Incorporar en el próximo marco estratégico una mención especial y bien desarrollada de la acción humanitaria, siguiendo los lineamientos propuestos por la comunidad internacional y la EAH vigente.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Mejorar el conocimiento sobre las especificidades de la acción humanitaria, y especialmente el EBDH y la protección.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Establecer un punto focal de acción humanitaria en la estructura de cooperación del ayuntamiento.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Mejorar la coordinación y armonización con otras entidades de la cooperación descentralizada.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Mejorar la transparencia en cuanto al proceso y criterios de asignación de los proyectos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Garantizar una provisión de fondos a medio/largo plazo destinados a acción humanitaria.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Incorporar la participación y la rendición de cuentas a los requisitos de financiación.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Desarrollar sistemas de monitoreo y seguimiento que permitan tanto a las propias ONG como a los actores descentralizados ir conociendo el estado de la situación de cada uno de los proyectos financiados.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Arial" panose="020B0604020202020204" pitchFamily="34" charset="0"/>
                <a:ea typeface="Calibri" panose="020F0502020204030204" pitchFamily="34" charset="0"/>
              </a:rPr>
              <a:t>Analizar la posibilidad de incorporar financiaciones plurianuales</a:t>
            </a: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736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Los proyectos de AH financiados por el Ayto. de Madrid</a:t>
            </a:r>
            <a:endParaRPr lang="es-ES" altLang="es-ES" sz="4000" dirty="0">
              <a:solidFill>
                <a:srgbClr val="FFC000"/>
              </a:solidFill>
              <a:latin typeface="Candara" pitchFamily="34" charset="0"/>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7" name="Marcador de contenido 6">
            <a:extLst>
              <a:ext uri="{FF2B5EF4-FFF2-40B4-BE49-F238E27FC236}">
                <a16:creationId xmlns:a16="http://schemas.microsoft.com/office/drawing/2014/main" id="{4F35ADBF-B7C4-4D3B-BC2C-A6840CF77502}"/>
              </a:ext>
            </a:extLst>
          </p:cNvPr>
          <p:cNvGraphicFramePr>
            <a:graphicFrameLocks noGrp="1" noChangeAspect="1"/>
          </p:cNvGraphicFramePr>
          <p:nvPr>
            <p:ph idx="1"/>
          </p:nvPr>
        </p:nvGraphicFramePr>
        <p:xfrm>
          <a:off x="467544" y="2041349"/>
          <a:ext cx="6229350" cy="4114800"/>
        </p:xfrm>
        <a:graphic>
          <a:graphicData uri="http://schemas.openxmlformats.org/presentationml/2006/ole">
            <mc:AlternateContent xmlns:mc="http://schemas.openxmlformats.org/markup-compatibility/2006">
              <mc:Choice xmlns:v="urn:schemas-microsoft-com:vml" Requires="v">
                <p:oleObj spid="_x0000_s1026" name="Worksheet" r:id="rId3" imgW="6229351" imgH="4115010" progId="Excel.Sheet.12">
                  <p:embed/>
                </p:oleObj>
              </mc:Choice>
              <mc:Fallback>
                <p:oleObj name="Worksheet" r:id="rId3" imgW="6229351" imgH="4115010" progId="Excel.Sheet.12">
                  <p:embed/>
                  <p:pic>
                    <p:nvPicPr>
                      <p:cNvPr id="7" name="Marcador de contenido 6">
                        <a:extLst>
                          <a:ext uri="{FF2B5EF4-FFF2-40B4-BE49-F238E27FC236}">
                            <a16:creationId xmlns:a16="http://schemas.microsoft.com/office/drawing/2014/main" id="{4F35ADBF-B7C4-4D3B-BC2C-A6840CF77502}"/>
                          </a:ext>
                        </a:extLst>
                      </p:cNvPr>
                      <p:cNvPicPr/>
                      <p:nvPr/>
                    </p:nvPicPr>
                    <p:blipFill>
                      <a:blip r:embed="rId4"/>
                      <a:stretch>
                        <a:fillRect/>
                      </a:stretch>
                    </p:blipFill>
                    <p:spPr>
                      <a:xfrm>
                        <a:off x="467544" y="2041349"/>
                        <a:ext cx="6229350" cy="4114800"/>
                      </a:xfrm>
                      <a:prstGeom prst="rect">
                        <a:avLst/>
                      </a:prstGeom>
                      <a:solidFill>
                        <a:schemeClr val="bg1"/>
                      </a:solidFill>
                    </p:spPr>
                  </p:pic>
                </p:oleObj>
              </mc:Fallback>
            </mc:AlternateContent>
          </a:graphicData>
        </a:graphic>
      </p:graphicFrame>
      <p:sp>
        <p:nvSpPr>
          <p:cNvPr id="9" name="Diagrama de flujo: conector 8">
            <a:extLst>
              <a:ext uri="{FF2B5EF4-FFF2-40B4-BE49-F238E27FC236}">
                <a16:creationId xmlns:a16="http://schemas.microsoft.com/office/drawing/2014/main" id="{52BA5DD2-4C1F-479B-9D0E-36D8991840D6}"/>
              </a:ext>
            </a:extLst>
          </p:cNvPr>
          <p:cNvSpPr/>
          <p:nvPr/>
        </p:nvSpPr>
        <p:spPr>
          <a:xfrm>
            <a:off x="7232783" y="5486478"/>
            <a:ext cx="896816" cy="88626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300" b="1" dirty="0">
                <a:solidFill>
                  <a:schemeClr val="tx1"/>
                </a:solidFill>
              </a:rPr>
              <a:t>32</a:t>
            </a:r>
          </a:p>
        </p:txBody>
      </p:sp>
    </p:spTree>
    <p:extLst>
      <p:ext uri="{BB962C8B-B14F-4D97-AF65-F5344CB8AC3E}">
        <p14:creationId xmlns:p14="http://schemas.microsoft.com/office/powerpoint/2010/main" val="3704066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Los proyectos de AH financiados por el Ayto. de Madrid</a:t>
            </a:r>
            <a:endParaRPr lang="es-ES" altLang="es-ES" sz="4000" dirty="0">
              <a:solidFill>
                <a:srgbClr val="FFC000"/>
              </a:solidFill>
              <a:latin typeface="Candara" pitchFamily="34" charset="0"/>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18AD075C-2A01-4683-9548-38C0697BCC7F}"/>
              </a:ext>
            </a:extLst>
          </p:cNvPr>
          <p:cNvPicPr>
            <a:picLocks noChangeAspect="1"/>
          </p:cNvPicPr>
          <p:nvPr/>
        </p:nvPicPr>
        <p:blipFill>
          <a:blip r:embed="rId2"/>
          <a:stretch>
            <a:fillRect/>
          </a:stretch>
        </p:blipFill>
        <p:spPr>
          <a:xfrm>
            <a:off x="266157" y="1942417"/>
            <a:ext cx="8203755" cy="4599339"/>
          </a:xfrm>
          <a:prstGeom prst="rect">
            <a:avLst/>
          </a:prstGeom>
        </p:spPr>
      </p:pic>
    </p:spTree>
    <p:extLst>
      <p:ext uri="{BB962C8B-B14F-4D97-AF65-F5344CB8AC3E}">
        <p14:creationId xmlns:p14="http://schemas.microsoft.com/office/powerpoint/2010/main" val="1306720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Los proyectos de AH financiados por el Ayto. de Madrid</a:t>
            </a:r>
            <a:endParaRPr lang="es-ES" altLang="es-ES" sz="4000" dirty="0">
              <a:solidFill>
                <a:srgbClr val="FFC000"/>
              </a:solidFill>
              <a:latin typeface="Candara" pitchFamily="34" charset="0"/>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DDE5EAA8-F0C3-4CDF-BA23-B77D0CAE5F10}"/>
              </a:ext>
            </a:extLst>
          </p:cNvPr>
          <p:cNvPicPr>
            <a:picLocks noChangeAspect="1"/>
          </p:cNvPicPr>
          <p:nvPr/>
        </p:nvPicPr>
        <p:blipFill>
          <a:blip r:embed="rId2"/>
          <a:stretch>
            <a:fillRect/>
          </a:stretch>
        </p:blipFill>
        <p:spPr>
          <a:xfrm>
            <a:off x="144040" y="1903976"/>
            <a:ext cx="8538909" cy="4437875"/>
          </a:xfrm>
          <a:prstGeom prst="rect">
            <a:avLst/>
          </a:prstGeom>
        </p:spPr>
      </p:pic>
    </p:spTree>
    <p:extLst>
      <p:ext uri="{BB962C8B-B14F-4D97-AF65-F5344CB8AC3E}">
        <p14:creationId xmlns:p14="http://schemas.microsoft.com/office/powerpoint/2010/main" val="128575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altLang="es-ES" sz="4000" dirty="0">
                <a:solidFill>
                  <a:schemeClr val="accent2">
                    <a:lumMod val="20000"/>
                    <a:lumOff val="80000"/>
                  </a:schemeClr>
                </a:solidFill>
                <a:latin typeface="Candara" pitchFamily="34" charset="0"/>
              </a:rPr>
              <a:t>Perfil de las entidades financiadas</a:t>
            </a:r>
            <a:endParaRPr lang="es-ES" altLang="es-ES" sz="4000" dirty="0">
              <a:solidFill>
                <a:srgbClr val="FFC000"/>
              </a:solidFill>
              <a:latin typeface="Candara" pitchFamily="34" charset="0"/>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44E8575A-C4BC-4BC0-9187-8333BEF3D60A}"/>
              </a:ext>
            </a:extLst>
          </p:cNvPr>
          <p:cNvSpPr txBox="1"/>
          <p:nvPr/>
        </p:nvSpPr>
        <p:spPr>
          <a:xfrm>
            <a:off x="539552" y="2564904"/>
            <a:ext cx="6291376" cy="3693319"/>
          </a:xfrm>
          <a:prstGeom prst="rect">
            <a:avLst/>
          </a:prstGeom>
          <a:noFill/>
        </p:spPr>
        <p:txBody>
          <a:bodyPr wrap="square">
            <a:spAutoFit/>
          </a:bodyPr>
          <a:lstStyle/>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El perfil de entidades es bastante homogéneo: entidades con objetivo o grupo meta muy concreto. </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Un 98% de implantación internacional, principalmente vinculadas al multilateralismo.</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Sector principal: atención a población desplazada, principalmente refugiados.</a:t>
            </a:r>
          </a:p>
          <a:p>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Procedimientos estandarizados, todos con protección y perspectiva de los derechos con algún componente del EBDH. Cada vez más cruzados con género.</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16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fontScale="90000"/>
          </a:bodyPr>
          <a:lstStyle/>
          <a:p>
            <a:pPr algn="r" eaLnBrk="1" hangingPunct="1"/>
            <a:r>
              <a:rPr lang="es-ES" altLang="es-ES" sz="4000" dirty="0">
                <a:solidFill>
                  <a:schemeClr val="accent2">
                    <a:lumMod val="20000"/>
                    <a:lumOff val="80000"/>
                  </a:schemeClr>
                </a:solidFill>
                <a:latin typeface="Candara" pitchFamily="34" charset="0"/>
              </a:rPr>
              <a:t>Incorporación de la protección y el EBDH en los proyectos</a:t>
            </a:r>
            <a:endParaRPr lang="es-ES" altLang="es-ES" sz="4000" dirty="0">
              <a:solidFill>
                <a:srgbClr val="FFC000"/>
              </a:solidFill>
              <a:latin typeface="Candara" pitchFamily="34" charset="0"/>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44E8575A-C4BC-4BC0-9187-8333BEF3D60A}"/>
              </a:ext>
            </a:extLst>
          </p:cNvPr>
          <p:cNvSpPr txBox="1"/>
          <p:nvPr/>
        </p:nvSpPr>
        <p:spPr>
          <a:xfrm>
            <a:off x="145776" y="1647700"/>
            <a:ext cx="6912768" cy="5232202"/>
          </a:xfrm>
          <a:prstGeom prst="rect">
            <a:avLst/>
          </a:prstGeom>
          <a:noFill/>
        </p:spPr>
        <p:txBody>
          <a:bodyPr wrap="square">
            <a:spAutoFit/>
          </a:bodyPr>
          <a:lstStyle/>
          <a:p>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Los documentos de solicitud de financiación, así como (y sobre todo) los formularios para la presentación de los informes de seguimiento y final son de carácter técnico (IOV).</a:t>
            </a:r>
          </a:p>
          <a:p>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400" dirty="0">
                <a:latin typeface="Arial" panose="020B0604020202020204" pitchFamily="34" charset="0"/>
                <a:cs typeface="Arial" panose="020B0604020202020204" pitchFamily="34" charset="0"/>
              </a:rPr>
              <a:t>Pocas mencionan de manera expresa la protección desde la perspectiva de los derechos. Si acaso como algo complementario, pero no hay apartados concretos.</a:t>
            </a:r>
          </a:p>
          <a:p>
            <a:pPr marL="285750" indent="-285750">
              <a:buFont typeface="Arial" panose="020B0604020202020204" pitchFamily="34" charset="0"/>
              <a:buChar char="•"/>
            </a:pP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ES" sz="1400" dirty="0">
                <a:latin typeface="Arial" panose="020B0604020202020204" pitchFamily="34" charset="0"/>
                <a:ea typeface="Calibri" panose="020F0502020204030204" pitchFamily="34" charset="0"/>
                <a:cs typeface="Arial" panose="020B0604020202020204" pitchFamily="34" charset="0"/>
              </a:rPr>
              <a:t>Metodología: Protección a través del EBDH. Algunas pautas comunes:</a:t>
            </a:r>
          </a:p>
          <a:p>
            <a:pPr marL="285750" indent="-285750">
              <a:buFont typeface="Arial" panose="020B0604020202020204" pitchFamily="34" charset="0"/>
              <a:buChar char="•"/>
            </a:pPr>
            <a:endParaRPr lang="es-ES" sz="140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spcAft>
                <a:spcPts val="80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La vinculación de la </a:t>
            </a:r>
            <a:r>
              <a:rPr lang="es-ES" sz="1200" b="1" dirty="0">
                <a:effectLst/>
                <a:latin typeface="Arial" panose="020B0604020202020204" pitchFamily="34" charset="0"/>
                <a:ea typeface="Calibri" panose="020F0502020204030204" pitchFamily="34" charset="0"/>
                <a:cs typeface="Arial" panose="020B0604020202020204" pitchFamily="34" charset="0"/>
              </a:rPr>
              <a:t>problemática con la vulneración de derechos</a:t>
            </a:r>
            <a:r>
              <a:rPr lang="es-ES" sz="1200" dirty="0">
                <a:effectLst/>
                <a:latin typeface="Arial" panose="020B0604020202020204" pitchFamily="34" charset="0"/>
                <a:ea typeface="Calibri" panose="020F0502020204030204" pitchFamily="34" charset="0"/>
                <a:cs typeface="Arial" panose="020B0604020202020204" pitchFamily="34" charset="0"/>
              </a:rPr>
              <a:t>, incorporando en los objetivos de la intervención categorías operativas de los derechos humanos vulnerados (principalmente la carencia en el acceso a un derecho determinado, como la salud o la alimentación).</a:t>
            </a:r>
          </a:p>
          <a:p>
            <a:pPr marL="800100" lvl="1" indent="-342900" algn="just">
              <a:spcAft>
                <a:spcPts val="80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La </a:t>
            </a:r>
            <a:r>
              <a:rPr lang="es-ES" sz="1200" b="1" dirty="0">
                <a:effectLst/>
                <a:latin typeface="Arial" panose="020B0604020202020204" pitchFamily="34" charset="0"/>
                <a:ea typeface="Calibri" panose="020F0502020204030204" pitchFamily="34" charset="0"/>
                <a:cs typeface="Arial" panose="020B0604020202020204" pitchFamily="34" charset="0"/>
              </a:rPr>
              <a:t>orientación de las actividades al fortalecimiento de las capacidades de la titularidad de derechos</a:t>
            </a:r>
            <a:r>
              <a:rPr lang="es-ES" sz="1200" dirty="0">
                <a:effectLst/>
                <a:latin typeface="Arial" panose="020B0604020202020204" pitchFamily="34" charset="0"/>
                <a:ea typeface="Calibri" panose="020F0502020204030204" pitchFamily="34" charset="0"/>
                <a:cs typeface="Arial" panose="020B0604020202020204" pitchFamily="34" charset="0"/>
              </a:rPr>
              <a:t>. Buenos ejemplos de esta práctica son los proyectos con un componente de cash transfer donde es la población beneficiaria quien gestiona directamente los recursos recibidos.</a:t>
            </a:r>
          </a:p>
          <a:p>
            <a:pPr marL="800100" lvl="1" indent="-342900" algn="just">
              <a:spcAft>
                <a:spcPts val="800"/>
              </a:spcAft>
              <a:buFont typeface="Symbol" panose="05050102010706020507" pitchFamily="18" charset="2"/>
              <a:buChar char=""/>
            </a:pPr>
            <a:r>
              <a:rPr lang="es-ES" sz="1200" dirty="0">
                <a:effectLst/>
                <a:latin typeface="Arial" panose="020B0604020202020204" pitchFamily="34" charset="0"/>
                <a:ea typeface="Calibri" panose="020F0502020204030204" pitchFamily="34" charset="0"/>
                <a:cs typeface="Arial" panose="020B0604020202020204" pitchFamily="34" charset="0"/>
              </a:rPr>
              <a:t>La </a:t>
            </a:r>
            <a:r>
              <a:rPr lang="es-ES" sz="1200" b="1" dirty="0">
                <a:effectLst/>
                <a:latin typeface="Arial" panose="020B0604020202020204" pitchFamily="34" charset="0"/>
                <a:ea typeface="Calibri" panose="020F0502020204030204" pitchFamily="34" charset="0"/>
                <a:cs typeface="Arial" panose="020B0604020202020204" pitchFamily="34" charset="0"/>
              </a:rPr>
              <a:t>cada vez mayor incorporación de acciones de </a:t>
            </a:r>
            <a:r>
              <a:rPr lang="es-ES" sz="1200" b="1" i="1" dirty="0" err="1">
                <a:effectLst/>
                <a:latin typeface="Arial" panose="020B0604020202020204" pitchFamily="34" charset="0"/>
                <a:ea typeface="Calibri" panose="020F0502020204030204" pitchFamily="34" charset="0"/>
                <a:cs typeface="Arial" panose="020B0604020202020204" pitchFamily="34" charset="0"/>
              </a:rPr>
              <a:t>advocacy</a:t>
            </a:r>
            <a:r>
              <a:rPr lang="es-ES" sz="1200" dirty="0">
                <a:effectLst/>
                <a:latin typeface="Arial" panose="020B0604020202020204" pitchFamily="34" charset="0"/>
                <a:ea typeface="Calibri" panose="020F0502020204030204" pitchFamily="34" charset="0"/>
                <a:cs typeface="Arial" panose="020B0604020202020204" pitchFamily="34" charset="0"/>
              </a:rPr>
              <a:t> dirigidas a la titularidad de obligaciones como eje complementario de la intervención. </a:t>
            </a: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985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63972"/>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altLang="es-ES" sz="3200" dirty="0">
                <a:solidFill>
                  <a:schemeClr val="accent2">
                    <a:lumMod val="20000"/>
                    <a:lumOff val="80000"/>
                  </a:schemeClr>
                </a:solidFill>
                <a:latin typeface="Candara" pitchFamily="34" charset="0"/>
              </a:rPr>
              <a:t>Recomendaciones para la incorporación de la protección y el EBDH en los proyectos</a:t>
            </a:r>
            <a:endParaRPr lang="es-ES" altLang="es-ES" sz="3200" dirty="0">
              <a:solidFill>
                <a:srgbClr val="FFC000"/>
              </a:solidFill>
              <a:latin typeface="Candara" pitchFamily="34" charset="0"/>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44E8575A-C4BC-4BC0-9187-8333BEF3D60A}"/>
              </a:ext>
            </a:extLst>
          </p:cNvPr>
          <p:cNvSpPr txBox="1"/>
          <p:nvPr/>
        </p:nvSpPr>
        <p:spPr>
          <a:xfrm>
            <a:off x="228247" y="1853883"/>
            <a:ext cx="7234536" cy="5878532"/>
          </a:xfrm>
          <a:prstGeom prst="rect">
            <a:avLst/>
          </a:prstGeom>
          <a:noFill/>
        </p:spPr>
        <p:txBody>
          <a:bodyPr wrap="square">
            <a:spAutoFit/>
          </a:bodyPr>
          <a:lstStyle/>
          <a:p>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Formalizar los criterios para el acceso a la financiación.</a:t>
            </a:r>
          </a:p>
          <a:p>
            <a:pPr marL="285750"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Disponer de formularios (solicitud, seguimiento y final) con apartados dedicados a estos aspectos, además de solicitarlo de manera transversal.</a:t>
            </a:r>
          </a:p>
          <a:p>
            <a:pPr marL="1200150" lvl="2"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Análisis de riesgos (ALNAP).</a:t>
            </a:r>
          </a:p>
          <a:p>
            <a:pPr marL="1200150" lvl="2"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Enfoque diferencial desde la perspectiva de derechos en el análisis y el diseño.</a:t>
            </a:r>
          </a:p>
          <a:p>
            <a:pPr marL="1200150" lvl="2" indent="-285750">
              <a:buFont typeface="Arial" panose="020B0604020202020204" pitchFamily="34" charset="0"/>
              <a:buChar char="•"/>
            </a:pPr>
            <a:r>
              <a:rPr lang="es-ES" sz="2400" dirty="0">
                <a:latin typeface="Arial" panose="020B0604020202020204" pitchFamily="34" charset="0"/>
                <a:cs typeface="Arial" panose="020B0604020202020204" pitchFamily="34" charset="0"/>
              </a:rPr>
              <a:t>Estándares de iniciativas de calidad de la AH (CHS Alliance o Proyecto Esfera).</a:t>
            </a:r>
          </a:p>
          <a:p>
            <a:pPr marL="285750" indent="-285750">
              <a:buFont typeface="Arial" panose="020B0604020202020204" pitchFamily="34" charset="0"/>
              <a:buChar char="•"/>
            </a:pPr>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a:p>
            <a:br>
              <a:rPr lang="es-ES" sz="1200" b="1" dirty="0">
                <a:effectLst/>
                <a:latin typeface="Arial" panose="020B0604020202020204" pitchFamily="34" charset="0"/>
                <a:ea typeface="Calibri" panose="020F0502020204030204" pitchFamily="34" charset="0"/>
              </a:rPr>
            </a:br>
            <a:endParaRPr lang="es-E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632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168093" y="-5712"/>
            <a:ext cx="9163024" cy="377537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54595"/>
              <a:gd name="connsiteX1" fmla="*/ 2952328 w 2978704"/>
              <a:gd name="connsiteY1" fmla="*/ 0 h 2954595"/>
              <a:gd name="connsiteX2" fmla="*/ 2978704 w 2978704"/>
              <a:gd name="connsiteY2" fmla="*/ 2025461 h 2954595"/>
              <a:gd name="connsiteX3" fmla="*/ 1859073 w 2978704"/>
              <a:gd name="connsiteY3" fmla="*/ 2954567 h 2954595"/>
              <a:gd name="connsiteX4" fmla="*/ 0 w 2978704"/>
              <a:gd name="connsiteY4" fmla="*/ 1656184 h 2954595"/>
              <a:gd name="connsiteX5" fmla="*/ 0 w 2978704"/>
              <a:gd name="connsiteY5" fmla="*/ 0 h 2954595"/>
              <a:gd name="connsiteX0" fmla="*/ 0 w 2978704"/>
              <a:gd name="connsiteY0" fmla="*/ 0 h 2915068"/>
              <a:gd name="connsiteX1" fmla="*/ 2952328 w 2978704"/>
              <a:gd name="connsiteY1" fmla="*/ 0 h 2915068"/>
              <a:gd name="connsiteX2" fmla="*/ 2978704 w 2978704"/>
              <a:gd name="connsiteY2" fmla="*/ 2025461 h 2915068"/>
              <a:gd name="connsiteX3" fmla="*/ 1862237 w 2978704"/>
              <a:gd name="connsiteY3" fmla="*/ 2915038 h 2915068"/>
              <a:gd name="connsiteX4" fmla="*/ 0 w 2978704"/>
              <a:gd name="connsiteY4" fmla="*/ 1656184 h 2915068"/>
              <a:gd name="connsiteX5" fmla="*/ 0 w 2978704"/>
              <a:gd name="connsiteY5" fmla="*/ 0 h 2915068"/>
              <a:gd name="connsiteX0" fmla="*/ 0 w 2978704"/>
              <a:gd name="connsiteY0" fmla="*/ 0 h 3004004"/>
              <a:gd name="connsiteX1" fmla="*/ 2952328 w 2978704"/>
              <a:gd name="connsiteY1" fmla="*/ 0 h 3004004"/>
              <a:gd name="connsiteX2" fmla="*/ 2978704 w 2978704"/>
              <a:gd name="connsiteY2" fmla="*/ 2025461 h 3004004"/>
              <a:gd name="connsiteX3" fmla="*/ 1900208 w 2978704"/>
              <a:gd name="connsiteY3" fmla="*/ 3003977 h 3004004"/>
              <a:gd name="connsiteX4" fmla="*/ 0 w 2978704"/>
              <a:gd name="connsiteY4" fmla="*/ 1656184 h 3004004"/>
              <a:gd name="connsiteX5" fmla="*/ 0 w 2978704"/>
              <a:gd name="connsiteY5" fmla="*/ 0 h 3004004"/>
              <a:gd name="connsiteX0" fmla="*/ 0 w 2978704"/>
              <a:gd name="connsiteY0" fmla="*/ 0 h 2964477"/>
              <a:gd name="connsiteX1" fmla="*/ 2952328 w 2978704"/>
              <a:gd name="connsiteY1" fmla="*/ 0 h 2964477"/>
              <a:gd name="connsiteX2" fmla="*/ 2978704 w 2978704"/>
              <a:gd name="connsiteY2" fmla="*/ 2025461 h 2964477"/>
              <a:gd name="connsiteX3" fmla="*/ 1950836 w 2978704"/>
              <a:gd name="connsiteY3" fmla="*/ 2964449 h 2964477"/>
              <a:gd name="connsiteX4" fmla="*/ 0 w 2978704"/>
              <a:gd name="connsiteY4" fmla="*/ 1656184 h 2964477"/>
              <a:gd name="connsiteX5" fmla="*/ 0 w 2978704"/>
              <a:gd name="connsiteY5" fmla="*/ 0 h 2964477"/>
              <a:gd name="connsiteX0" fmla="*/ 0 w 2978704"/>
              <a:gd name="connsiteY0" fmla="*/ 0 h 2994123"/>
              <a:gd name="connsiteX1" fmla="*/ 2952328 w 2978704"/>
              <a:gd name="connsiteY1" fmla="*/ 0 h 2994123"/>
              <a:gd name="connsiteX2" fmla="*/ 2978704 w 2978704"/>
              <a:gd name="connsiteY2" fmla="*/ 2025461 h 2994123"/>
              <a:gd name="connsiteX3" fmla="*/ 2023590 w 2978704"/>
              <a:gd name="connsiteY3" fmla="*/ 2994096 h 2994123"/>
              <a:gd name="connsiteX4" fmla="*/ 0 w 2978704"/>
              <a:gd name="connsiteY4" fmla="*/ 1656184 h 2994123"/>
              <a:gd name="connsiteX5" fmla="*/ 0 w 2978704"/>
              <a:gd name="connsiteY5" fmla="*/ 0 h 2994123"/>
              <a:gd name="connsiteX0" fmla="*/ 0 w 2978704"/>
              <a:gd name="connsiteY0" fmla="*/ 0 h 2991172"/>
              <a:gd name="connsiteX1" fmla="*/ 2952328 w 2978704"/>
              <a:gd name="connsiteY1" fmla="*/ 0 h 2991172"/>
              <a:gd name="connsiteX2" fmla="*/ 2978704 w 2978704"/>
              <a:gd name="connsiteY2" fmla="*/ 2025461 h 2991172"/>
              <a:gd name="connsiteX3" fmla="*/ 2018653 w 2978704"/>
              <a:gd name="connsiteY3" fmla="*/ 2991145 h 2991172"/>
              <a:gd name="connsiteX4" fmla="*/ 0 w 2978704"/>
              <a:gd name="connsiteY4" fmla="*/ 1656184 h 2991172"/>
              <a:gd name="connsiteX5" fmla="*/ 0 w 2978704"/>
              <a:gd name="connsiteY5" fmla="*/ 0 h 299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8704" h="2991172">
                <a:moveTo>
                  <a:pt x="0" y="0"/>
                </a:moveTo>
                <a:lnTo>
                  <a:pt x="2952328" y="0"/>
                </a:lnTo>
                <a:lnTo>
                  <a:pt x="2978704" y="2025461"/>
                </a:lnTo>
                <a:cubicBezTo>
                  <a:pt x="2974813" y="2019428"/>
                  <a:pt x="2025070" y="2997178"/>
                  <a:pt x="2018653" y="2991145"/>
                </a:cubicBezTo>
                <a:lnTo>
                  <a:pt x="0" y="1656184"/>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dirty="0">
              <a:latin typeface="Bodoni MT Black" panose="02070A03080606020203" pitchFamily="18" charset="0"/>
              <a:ea typeface="Adobe Heiti Std R" pitchFamily="34" charset="-128"/>
            </a:endParaRPr>
          </a:p>
        </p:txBody>
      </p:sp>
      <p:sp>
        <p:nvSpPr>
          <p:cNvPr id="4" name="3 Rectángulo"/>
          <p:cNvSpPr/>
          <p:nvPr/>
        </p:nvSpPr>
        <p:spPr>
          <a:xfrm rot="5400000">
            <a:off x="3493333" y="1028889"/>
            <a:ext cx="6050147" cy="5625420"/>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25461"/>
              <a:gd name="connsiteX1" fmla="*/ 2952328 w 2978704"/>
              <a:gd name="connsiteY1" fmla="*/ 0 h 2025461"/>
              <a:gd name="connsiteX2" fmla="*/ 2978704 w 2978704"/>
              <a:gd name="connsiteY2" fmla="*/ 2025461 h 2025461"/>
              <a:gd name="connsiteX3" fmla="*/ 482005 w 2978704"/>
              <a:gd name="connsiteY3" fmla="*/ 1717219 h 2025461"/>
              <a:gd name="connsiteX4" fmla="*/ 0 w 2978704"/>
              <a:gd name="connsiteY4" fmla="*/ 0 h 2025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8704" h="2025461">
                <a:moveTo>
                  <a:pt x="0" y="0"/>
                </a:moveTo>
                <a:lnTo>
                  <a:pt x="2952328" y="0"/>
                </a:lnTo>
                <a:lnTo>
                  <a:pt x="2978704" y="2025461"/>
                </a:lnTo>
                <a:lnTo>
                  <a:pt x="482005" y="1717219"/>
                </a:lnTo>
                <a:lnTo>
                  <a:pt x="0"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dirty="0">
              <a:latin typeface="Castellar" panose="020A0402060406010301" pitchFamily="18" charset="0"/>
              <a:ea typeface="Adobe Heiti Std R" pitchFamily="34" charset="-128"/>
            </a:endParaRPr>
          </a:p>
        </p:txBody>
      </p:sp>
      <p:pic>
        <p:nvPicPr>
          <p:cNvPr id="6" name="Imagen 5" descr="Logotipo&#10;&#10;Descripción generada automáticamente">
            <a:extLst>
              <a:ext uri="{FF2B5EF4-FFF2-40B4-BE49-F238E27FC236}">
                <a16:creationId xmlns:a16="http://schemas.microsoft.com/office/drawing/2014/main" id="{05AE4C04-CC64-4A18-9716-3F92CD9C3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039" y="3845942"/>
            <a:ext cx="2270038" cy="957504"/>
          </a:xfrm>
          <a:prstGeom prst="rect">
            <a:avLst/>
          </a:prstGeom>
        </p:spPr>
      </p:pic>
      <p:pic>
        <p:nvPicPr>
          <p:cNvPr id="1026" name="Picture 2" descr="Resultado de imagen de ayuntamiento de madrid logo">
            <a:extLst>
              <a:ext uri="{FF2B5EF4-FFF2-40B4-BE49-F238E27FC236}">
                <a16:creationId xmlns:a16="http://schemas.microsoft.com/office/drawing/2014/main" id="{DC57E49E-71FE-4044-91D9-8639A2E05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019" y="5848997"/>
            <a:ext cx="2799716" cy="76355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D96BBA7-CEB5-458B-A12D-FF893FBAE263}"/>
              </a:ext>
            </a:extLst>
          </p:cNvPr>
          <p:cNvSpPr txBox="1"/>
          <p:nvPr/>
        </p:nvSpPr>
        <p:spPr>
          <a:xfrm>
            <a:off x="6491367" y="5199521"/>
            <a:ext cx="2483768" cy="369332"/>
          </a:xfrm>
          <a:prstGeom prst="rect">
            <a:avLst/>
          </a:prstGeom>
          <a:noFill/>
        </p:spPr>
        <p:txBody>
          <a:bodyPr wrap="square" rtlCol="0">
            <a:spAutoFit/>
          </a:bodyPr>
          <a:lstStyle/>
          <a:p>
            <a:r>
              <a:rPr lang="es-ES" dirty="0"/>
              <a:t>Con la financiación de:</a:t>
            </a:r>
          </a:p>
        </p:txBody>
      </p:sp>
      <p:pic>
        <p:nvPicPr>
          <p:cNvPr id="3" name="Imagen 2">
            <a:extLst>
              <a:ext uri="{FF2B5EF4-FFF2-40B4-BE49-F238E27FC236}">
                <a16:creationId xmlns:a16="http://schemas.microsoft.com/office/drawing/2014/main" id="{A7545304-E80A-40C6-832B-15BD10FD9F98}"/>
              </a:ext>
            </a:extLst>
          </p:cNvPr>
          <p:cNvPicPr>
            <a:picLocks noChangeAspect="1"/>
          </p:cNvPicPr>
          <p:nvPr/>
        </p:nvPicPr>
        <p:blipFill>
          <a:blip r:embed="rId4"/>
          <a:stretch>
            <a:fillRect/>
          </a:stretch>
        </p:blipFill>
        <p:spPr>
          <a:xfrm>
            <a:off x="6144" y="-54141"/>
            <a:ext cx="4861200" cy="6920814"/>
          </a:xfrm>
          <a:prstGeom prst="rect">
            <a:avLst/>
          </a:prstGeom>
        </p:spPr>
      </p:pic>
    </p:spTree>
    <p:extLst>
      <p:ext uri="{BB962C8B-B14F-4D97-AF65-F5344CB8AC3E}">
        <p14:creationId xmlns:p14="http://schemas.microsoft.com/office/powerpoint/2010/main" val="202176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71400"/>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sz="4000" dirty="0">
                <a:solidFill>
                  <a:schemeClr val="accent2">
                    <a:lumMod val="20000"/>
                    <a:lumOff val="80000"/>
                  </a:schemeClr>
                </a:solidFill>
              </a:rPr>
              <a:t>Algunas constataciones iniciales I</a:t>
            </a:r>
            <a:endParaRPr lang="es-ES" altLang="es-ES" sz="4000" dirty="0">
              <a:solidFill>
                <a:schemeClr val="accent2">
                  <a:lumMod val="20000"/>
                  <a:lumOff val="80000"/>
                </a:schemeClr>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
        <p:nvSpPr>
          <p:cNvPr id="2" name="CuadroTexto 1">
            <a:extLst>
              <a:ext uri="{FF2B5EF4-FFF2-40B4-BE49-F238E27FC236}">
                <a16:creationId xmlns:a16="http://schemas.microsoft.com/office/drawing/2014/main" id="{4D71F520-A4F2-42A3-8C96-F3B0ECDA0A0F}"/>
              </a:ext>
            </a:extLst>
          </p:cNvPr>
          <p:cNvSpPr txBox="1"/>
          <p:nvPr/>
        </p:nvSpPr>
        <p:spPr>
          <a:xfrm>
            <a:off x="716486" y="1846454"/>
            <a:ext cx="6735834" cy="4524315"/>
          </a:xfrm>
          <a:prstGeom prst="rect">
            <a:avLst/>
          </a:prstGeom>
          <a:noFill/>
        </p:spPr>
        <p:txBody>
          <a:bodyPr wrap="square" rtlCol="0">
            <a:spAutoFit/>
          </a:bodyPr>
          <a:lstStyle/>
          <a:p>
            <a:pPr marL="285750" indent="-285750">
              <a:buFont typeface="Arial" panose="020B0604020202020204" pitchFamily="34" charset="0"/>
              <a:buChar char="•"/>
            </a:pPr>
            <a:r>
              <a:rPr lang="es-ES" dirty="0"/>
              <a:t>Tras su gran impulso original el Enfoque Basado en Derechos Humanos (EBDH) ha tenido un cierto retroceso en el ámbito de la cooperación en general</a:t>
            </a:r>
          </a:p>
          <a:p>
            <a:endParaRPr lang="es-ES" dirty="0"/>
          </a:p>
          <a:p>
            <a:pPr marL="285750" indent="-285750">
              <a:buFont typeface="Arial" panose="020B0604020202020204" pitchFamily="34" charset="0"/>
              <a:buChar char="•"/>
            </a:pPr>
            <a:r>
              <a:rPr lang="es-ES" dirty="0"/>
              <a:t>La protección humanitaria que, en definitiva, es un modo de incorporar los derechos ha ido, sin embargo, ganando peso</a:t>
            </a:r>
          </a:p>
          <a:p>
            <a:endParaRPr lang="es-ES" dirty="0"/>
          </a:p>
          <a:p>
            <a:pPr marL="285750" indent="-285750">
              <a:buFont typeface="Arial" panose="020B0604020202020204" pitchFamily="34" charset="0"/>
              <a:buChar char="•"/>
            </a:pPr>
            <a:r>
              <a:rPr lang="es-ES" dirty="0"/>
              <a:t>El interés en el sector por superar enfoques asistenciales o basados en necesidades, solamente, está creciendo</a:t>
            </a:r>
          </a:p>
          <a:p>
            <a:pPr marL="742950" lvl="1" indent="-285750">
              <a:buFont typeface="Arial" panose="020B0604020202020204" pitchFamily="34" charset="0"/>
              <a:buChar char="•"/>
            </a:pPr>
            <a:r>
              <a:rPr lang="es-ES" dirty="0"/>
              <a:t>Se está abriendo paso la convicción de dirigir y focalizar mejor los esfuerzos de la cooperación hacia aquellos colectivos en situación de mayor vulnerabilidad frente a diversas amenazas, abordando al mismo tiempo la satisfacción de sus necesidades y la protección de los derechos que se hayan visto afectados por las crisis</a:t>
            </a:r>
          </a:p>
          <a:p>
            <a:endParaRPr lang="es-ES" dirty="0"/>
          </a:p>
        </p:txBody>
      </p:sp>
    </p:spTree>
    <p:extLst>
      <p:ext uri="{BB962C8B-B14F-4D97-AF65-F5344CB8AC3E}">
        <p14:creationId xmlns:p14="http://schemas.microsoft.com/office/powerpoint/2010/main" val="245327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sz="4000" dirty="0">
                <a:solidFill>
                  <a:schemeClr val="accent2">
                    <a:lumMod val="20000"/>
                    <a:lumOff val="80000"/>
                  </a:schemeClr>
                </a:solidFill>
              </a:rPr>
              <a:t>Algunas constataciones iniciales II</a:t>
            </a:r>
            <a:endParaRPr lang="es-ES" altLang="es-ES" sz="4000" dirty="0">
              <a:solidFill>
                <a:schemeClr val="accent2">
                  <a:lumMod val="20000"/>
                  <a:lumOff val="80000"/>
                </a:schemeClr>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DC6C3F4B-5E78-47D2-BCA9-2DD64B4921CB}"/>
              </a:ext>
            </a:extLst>
          </p:cNvPr>
          <p:cNvSpPr txBox="1"/>
          <p:nvPr/>
        </p:nvSpPr>
        <p:spPr>
          <a:xfrm>
            <a:off x="611560" y="1858198"/>
            <a:ext cx="6609912" cy="2585323"/>
          </a:xfrm>
          <a:prstGeom prst="rect">
            <a:avLst/>
          </a:prstGeom>
          <a:noFill/>
        </p:spPr>
        <p:txBody>
          <a:bodyPr wrap="square">
            <a:spAutoFit/>
          </a:bodyPr>
          <a:lstStyle/>
          <a:p>
            <a:pPr marL="285750" indent="-285750">
              <a:buFont typeface="Arial" panose="020B0604020202020204" pitchFamily="34" charset="0"/>
              <a:buChar char="•"/>
            </a:pPr>
            <a:r>
              <a:rPr lang="es-ES" dirty="0"/>
              <a:t>En los escenarios donde se desarrolla la acción humanitaria, las personas están expuestas a altísimos niveles de riesgo que surgen de las diferentes violaciones y privaciones de derechos. Las distintas formas de sufrimiento e indignidad son, a menudo, el resultado del triple peligro combinado de: violencia personal deliberada, privación y acceso restringido.</a:t>
            </a:r>
          </a:p>
          <a:p>
            <a:pPr marL="285750" indent="-285750">
              <a:buFont typeface="Arial" panose="020B0604020202020204" pitchFamily="34" charset="0"/>
              <a:buChar char="•"/>
            </a:pPr>
            <a:r>
              <a:rPr lang="es-ES" dirty="0"/>
              <a:t>Un planteamiento consecuente en el ámbito de la cooperación y la acción humanitaria exige incorporar esa constatación al trabajo práctico.</a:t>
            </a:r>
          </a:p>
        </p:txBody>
      </p:sp>
    </p:spTree>
    <p:extLst>
      <p:ext uri="{BB962C8B-B14F-4D97-AF65-F5344CB8AC3E}">
        <p14:creationId xmlns:p14="http://schemas.microsoft.com/office/powerpoint/2010/main" val="199966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sz="4000" dirty="0">
                <a:solidFill>
                  <a:schemeClr val="accent2">
                    <a:lumMod val="20000"/>
                    <a:lumOff val="80000"/>
                  </a:schemeClr>
                </a:solidFill>
              </a:rPr>
              <a:t>Acuerdos conceptuales y mucho más</a:t>
            </a:r>
            <a:endParaRPr lang="es-ES" altLang="es-ES" sz="4000" dirty="0">
              <a:solidFill>
                <a:schemeClr val="accent2">
                  <a:lumMod val="20000"/>
                  <a:lumOff val="80000"/>
                </a:schemeClr>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4" name="Diagrama 3">
            <a:extLst>
              <a:ext uri="{FF2B5EF4-FFF2-40B4-BE49-F238E27FC236}">
                <a16:creationId xmlns:a16="http://schemas.microsoft.com/office/drawing/2014/main" id="{3285431F-ED66-4CA1-8B74-1B9F3DEA5521}"/>
              </a:ext>
            </a:extLst>
          </p:cNvPr>
          <p:cNvGraphicFramePr/>
          <p:nvPr>
            <p:extLst>
              <p:ext uri="{D42A27DB-BD31-4B8C-83A1-F6EECF244321}">
                <p14:modId xmlns:p14="http://schemas.microsoft.com/office/powerpoint/2010/main" val="2662310755"/>
              </p:ext>
            </p:extLst>
          </p:nvPr>
        </p:nvGraphicFramePr>
        <p:xfrm>
          <a:off x="774404" y="2300205"/>
          <a:ext cx="6459323" cy="359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693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sz="4000" dirty="0">
                <a:solidFill>
                  <a:schemeClr val="accent2">
                    <a:lumMod val="20000"/>
                    <a:lumOff val="80000"/>
                  </a:schemeClr>
                </a:solidFill>
              </a:rPr>
              <a:t>Fases del investigación</a:t>
            </a:r>
            <a:endParaRPr lang="es-ES" altLang="es-ES" sz="4000" dirty="0">
              <a:solidFill>
                <a:schemeClr val="accent2">
                  <a:lumMod val="20000"/>
                  <a:lumOff val="80000"/>
                </a:schemeClr>
              </a:solidFill>
              <a:latin typeface="Candara" pitchFamily="34" charset="0"/>
            </a:endParaRPr>
          </a:p>
        </p:txBody>
      </p:sp>
      <p:sp>
        <p:nvSpPr>
          <p:cNvPr id="3" name="2 Marcador de contenido"/>
          <p:cNvSpPr>
            <a:spLocks noGrp="1"/>
          </p:cNvSpPr>
          <p:nvPr>
            <p:ph idx="1"/>
          </p:nvPr>
        </p:nvSpPr>
        <p:spPr>
          <a:xfrm>
            <a:off x="332884" y="1617527"/>
            <a:ext cx="7746111" cy="4999803"/>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9" name="Marcador de contenido 3">
            <a:extLst>
              <a:ext uri="{FF2B5EF4-FFF2-40B4-BE49-F238E27FC236}">
                <a16:creationId xmlns:a16="http://schemas.microsoft.com/office/drawing/2014/main" id="{93D4BFDD-1201-4B69-B0C6-5C2BB2ACCF5F}"/>
              </a:ext>
            </a:extLst>
          </p:cNvPr>
          <p:cNvGraphicFramePr>
            <a:graphicFrameLocks/>
          </p:cNvGraphicFramePr>
          <p:nvPr>
            <p:extLst>
              <p:ext uri="{D42A27DB-BD31-4B8C-83A1-F6EECF244321}">
                <p14:modId xmlns:p14="http://schemas.microsoft.com/office/powerpoint/2010/main" val="2258052164"/>
              </p:ext>
            </p:extLst>
          </p:nvPr>
        </p:nvGraphicFramePr>
        <p:xfrm>
          <a:off x="0" y="2788562"/>
          <a:ext cx="9396536" cy="3131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74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71400"/>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25153" y="208569"/>
            <a:ext cx="8333324" cy="1095084"/>
          </a:xfrm>
        </p:spPr>
        <p:txBody>
          <a:bodyPr>
            <a:normAutofit/>
          </a:bodyPr>
          <a:lstStyle/>
          <a:p>
            <a:pPr algn="r" eaLnBrk="1" hangingPunct="1"/>
            <a:r>
              <a:rPr lang="es-ES" altLang="es-ES" sz="4000" dirty="0">
                <a:solidFill>
                  <a:schemeClr val="accent2">
                    <a:lumMod val="20000"/>
                    <a:lumOff val="80000"/>
                  </a:schemeClr>
                </a:solidFill>
                <a:latin typeface="Candara" pitchFamily="34" charset="0"/>
              </a:rPr>
              <a:t>Contenidos del estudio</a:t>
            </a:r>
          </a:p>
        </p:txBody>
      </p:sp>
      <p:graphicFrame>
        <p:nvGraphicFramePr>
          <p:cNvPr id="2" name="Marcador de contenido 1">
            <a:extLst>
              <a:ext uri="{FF2B5EF4-FFF2-40B4-BE49-F238E27FC236}">
                <a16:creationId xmlns:a16="http://schemas.microsoft.com/office/drawing/2014/main" id="{E4262E80-D8ED-49EE-A4B7-DD8ECC1785B5}"/>
              </a:ext>
            </a:extLst>
          </p:cNvPr>
          <p:cNvGraphicFramePr>
            <a:graphicFrameLocks noGrp="1"/>
          </p:cNvGraphicFramePr>
          <p:nvPr>
            <p:ph idx="1"/>
            <p:extLst>
              <p:ext uri="{D42A27DB-BD31-4B8C-83A1-F6EECF244321}">
                <p14:modId xmlns:p14="http://schemas.microsoft.com/office/powerpoint/2010/main" val="3689843223"/>
              </p:ext>
            </p:extLst>
          </p:nvPr>
        </p:nvGraphicFramePr>
        <p:xfrm>
          <a:off x="323528" y="1427985"/>
          <a:ext cx="7746111" cy="4999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406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59657"/>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altLang="es-ES" sz="4000" dirty="0">
                <a:solidFill>
                  <a:schemeClr val="accent2">
                    <a:lumMod val="20000"/>
                    <a:lumOff val="80000"/>
                  </a:schemeClr>
                </a:solidFill>
                <a:latin typeface="Candara" pitchFamily="34" charset="0"/>
              </a:rPr>
              <a:t>Alguna conclusión</a:t>
            </a:r>
          </a:p>
        </p:txBody>
      </p:sp>
      <p:graphicFrame>
        <p:nvGraphicFramePr>
          <p:cNvPr id="2" name="Marcador de contenido 1">
            <a:extLst>
              <a:ext uri="{FF2B5EF4-FFF2-40B4-BE49-F238E27FC236}">
                <a16:creationId xmlns:a16="http://schemas.microsoft.com/office/drawing/2014/main" id="{14330722-D036-4A17-A259-20E08C2FB8D3}"/>
              </a:ext>
            </a:extLst>
          </p:cNvPr>
          <p:cNvGraphicFramePr>
            <a:graphicFrameLocks noGrp="1"/>
          </p:cNvGraphicFramePr>
          <p:nvPr>
            <p:ph idx="1"/>
            <p:extLst>
              <p:ext uri="{D42A27DB-BD31-4B8C-83A1-F6EECF244321}">
                <p14:modId xmlns:p14="http://schemas.microsoft.com/office/powerpoint/2010/main" val="2742616444"/>
              </p:ext>
            </p:extLst>
          </p:nvPr>
        </p:nvGraphicFramePr>
        <p:xfrm>
          <a:off x="332884" y="1617527"/>
          <a:ext cx="7746111" cy="4999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039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Rectángulo"/>
          <p:cNvSpPr/>
          <p:nvPr/>
        </p:nvSpPr>
        <p:spPr bwMode="auto">
          <a:xfrm rot="5400000">
            <a:off x="5699227" y="3331300"/>
            <a:ext cx="5518501" cy="1534899"/>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0 w 2998033"/>
              <a:gd name="connsiteY3" fmla="*/ 1656184 h 2025461"/>
              <a:gd name="connsiteX4" fmla="*/ 0 w 2998033"/>
              <a:gd name="connsiteY4" fmla="*/ 0 h 2025461"/>
              <a:gd name="connsiteX0" fmla="*/ 0 w 2998033"/>
              <a:gd name="connsiteY0" fmla="*/ 0 h 2025461"/>
              <a:gd name="connsiteX1" fmla="*/ 2998033 w 2998033"/>
              <a:gd name="connsiteY1" fmla="*/ 0 h 2025461"/>
              <a:gd name="connsiteX2" fmla="*/ 2978704 w 2998033"/>
              <a:gd name="connsiteY2" fmla="*/ 2025461 h 2025461"/>
              <a:gd name="connsiteX3" fmla="*/ 314222 w 2998033"/>
              <a:gd name="connsiteY3" fmla="*/ 1829840 h 2025461"/>
              <a:gd name="connsiteX4" fmla="*/ 0 w 2998033"/>
              <a:gd name="connsiteY4" fmla="*/ 0 h 2025461"/>
              <a:gd name="connsiteX0" fmla="*/ 0 w 2998033"/>
              <a:gd name="connsiteY0" fmla="*/ 0 h 1829840"/>
              <a:gd name="connsiteX1" fmla="*/ 2998033 w 2998033"/>
              <a:gd name="connsiteY1" fmla="*/ 0 h 1829840"/>
              <a:gd name="connsiteX2" fmla="*/ 2978705 w 2998033"/>
              <a:gd name="connsiteY2" fmla="*/ 1523785 h 1829840"/>
              <a:gd name="connsiteX3" fmla="*/ 314222 w 2998033"/>
              <a:gd name="connsiteY3" fmla="*/ 1829840 h 1829840"/>
              <a:gd name="connsiteX4" fmla="*/ 0 w 2998033"/>
              <a:gd name="connsiteY4" fmla="*/ 0 h 1829840"/>
              <a:gd name="connsiteX0" fmla="*/ 0 w 3100869"/>
              <a:gd name="connsiteY0" fmla="*/ 607799 h 1829840"/>
              <a:gd name="connsiteX1" fmla="*/ 3100869 w 3100869"/>
              <a:gd name="connsiteY1" fmla="*/ 0 h 1829840"/>
              <a:gd name="connsiteX2" fmla="*/ 3081541 w 3100869"/>
              <a:gd name="connsiteY2" fmla="*/ 1523785 h 1829840"/>
              <a:gd name="connsiteX3" fmla="*/ 417058 w 3100869"/>
              <a:gd name="connsiteY3" fmla="*/ 1829840 h 1829840"/>
              <a:gd name="connsiteX4" fmla="*/ 0 w 3100869"/>
              <a:gd name="connsiteY4" fmla="*/ 607799 h 1829840"/>
              <a:gd name="connsiteX0" fmla="*/ 0 w 3095156"/>
              <a:gd name="connsiteY0" fmla="*/ 106124 h 1328165"/>
              <a:gd name="connsiteX1" fmla="*/ 3095156 w 3095156"/>
              <a:gd name="connsiteY1" fmla="*/ 0 h 1328165"/>
              <a:gd name="connsiteX2" fmla="*/ 3081541 w 3095156"/>
              <a:gd name="connsiteY2" fmla="*/ 1022110 h 1328165"/>
              <a:gd name="connsiteX3" fmla="*/ 417058 w 3095156"/>
              <a:gd name="connsiteY3" fmla="*/ 1328165 h 1328165"/>
              <a:gd name="connsiteX4" fmla="*/ 0 w 3095156"/>
              <a:gd name="connsiteY4" fmla="*/ 106124 h 1328165"/>
              <a:gd name="connsiteX0" fmla="*/ 0 w 3095156"/>
              <a:gd name="connsiteY0" fmla="*/ 106124 h 1562375"/>
              <a:gd name="connsiteX1" fmla="*/ 3095156 w 3095156"/>
              <a:gd name="connsiteY1" fmla="*/ 0 h 1562375"/>
              <a:gd name="connsiteX2" fmla="*/ 3081543 w 3095156"/>
              <a:gd name="connsiteY2" fmla="*/ 1562375 h 1562375"/>
              <a:gd name="connsiteX3" fmla="*/ 417058 w 3095156"/>
              <a:gd name="connsiteY3" fmla="*/ 1328165 h 1562375"/>
              <a:gd name="connsiteX4" fmla="*/ 0 w 3095156"/>
              <a:gd name="connsiteY4" fmla="*/ 106124 h 1562375"/>
              <a:gd name="connsiteX0" fmla="*/ 0 w 3095156"/>
              <a:gd name="connsiteY0" fmla="*/ 106124 h 1562375"/>
              <a:gd name="connsiteX1" fmla="*/ 3095156 w 3095156"/>
              <a:gd name="connsiteY1" fmla="*/ 0 h 1562375"/>
              <a:gd name="connsiteX2" fmla="*/ 3081543 w 3095156"/>
              <a:gd name="connsiteY2" fmla="*/ 1562375 h 1562375"/>
              <a:gd name="connsiteX3" fmla="*/ 285657 w 3095156"/>
              <a:gd name="connsiteY3" fmla="*/ 1270279 h 1562375"/>
              <a:gd name="connsiteX4" fmla="*/ 0 w 3095156"/>
              <a:gd name="connsiteY4" fmla="*/ 106124 h 1562375"/>
              <a:gd name="connsiteX0" fmla="*/ 0 w 3095156"/>
              <a:gd name="connsiteY0" fmla="*/ 106124 h 1562375"/>
              <a:gd name="connsiteX1" fmla="*/ 46781 w 3095156"/>
              <a:gd name="connsiteY1" fmla="*/ 16462 h 1562375"/>
              <a:gd name="connsiteX2" fmla="*/ 3095156 w 3095156"/>
              <a:gd name="connsiteY2" fmla="*/ 0 h 1562375"/>
              <a:gd name="connsiteX3" fmla="*/ 3081543 w 3095156"/>
              <a:gd name="connsiteY3" fmla="*/ 1562375 h 1562375"/>
              <a:gd name="connsiteX4" fmla="*/ 285657 w 3095156"/>
              <a:gd name="connsiteY4" fmla="*/ 1270279 h 1562375"/>
              <a:gd name="connsiteX5" fmla="*/ 0 w 3095156"/>
              <a:gd name="connsiteY5" fmla="*/ 106124 h 15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156" h="1562375">
                <a:moveTo>
                  <a:pt x="0" y="106124"/>
                </a:moveTo>
                <a:cubicBezTo>
                  <a:pt x="7976" y="100065"/>
                  <a:pt x="38805" y="22521"/>
                  <a:pt x="46781" y="16462"/>
                </a:cubicBezTo>
                <a:lnTo>
                  <a:pt x="3095156" y="0"/>
                </a:lnTo>
                <a:lnTo>
                  <a:pt x="3081543" y="1562375"/>
                </a:lnTo>
                <a:lnTo>
                  <a:pt x="285657" y="1270279"/>
                </a:lnTo>
                <a:lnTo>
                  <a:pt x="0" y="10612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a:effectLst>
            <a:outerShdw blurRad="50800" dist="38100" dir="8100000" algn="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sz="1350" dirty="0">
              <a:latin typeface="Castellar" panose="020A0402060406010301" pitchFamily="18" charset="0"/>
              <a:ea typeface="Adobe Heiti Std R" pitchFamily="34" charset="-128"/>
            </a:endParaRPr>
          </a:p>
        </p:txBody>
      </p:sp>
      <p:sp>
        <p:nvSpPr>
          <p:cNvPr id="14" name="3 Rectángulo"/>
          <p:cNvSpPr/>
          <p:nvPr/>
        </p:nvSpPr>
        <p:spPr bwMode="auto">
          <a:xfrm>
            <a:off x="1" y="-171400"/>
            <a:ext cx="9225926" cy="2017855"/>
          </a:xfrm>
          <a:custGeom>
            <a:avLst/>
            <a:gdLst>
              <a:gd name="connsiteX0" fmla="*/ 0 w 2952328"/>
              <a:gd name="connsiteY0" fmla="*/ 0 h 1656184"/>
              <a:gd name="connsiteX1" fmla="*/ 2952328 w 2952328"/>
              <a:gd name="connsiteY1" fmla="*/ 0 h 1656184"/>
              <a:gd name="connsiteX2" fmla="*/ 2952328 w 2952328"/>
              <a:gd name="connsiteY2" fmla="*/ 1656184 h 1656184"/>
              <a:gd name="connsiteX3" fmla="*/ 0 w 2952328"/>
              <a:gd name="connsiteY3" fmla="*/ 1656184 h 1656184"/>
              <a:gd name="connsiteX4" fmla="*/ 0 w 2952328"/>
              <a:gd name="connsiteY4" fmla="*/ 0 h 1656184"/>
              <a:gd name="connsiteX0" fmla="*/ 0 w 2978704"/>
              <a:gd name="connsiteY0" fmla="*/ 0 h 2025461"/>
              <a:gd name="connsiteX1" fmla="*/ 2952328 w 2978704"/>
              <a:gd name="connsiteY1" fmla="*/ 0 h 2025461"/>
              <a:gd name="connsiteX2" fmla="*/ 2978704 w 2978704"/>
              <a:gd name="connsiteY2" fmla="*/ 2025461 h 2025461"/>
              <a:gd name="connsiteX3" fmla="*/ 0 w 2978704"/>
              <a:gd name="connsiteY3" fmla="*/ 1656184 h 2025461"/>
              <a:gd name="connsiteX4" fmla="*/ 0 w 2978704"/>
              <a:gd name="connsiteY4" fmla="*/ 0 h 2025461"/>
              <a:gd name="connsiteX0" fmla="*/ 0 w 2978704"/>
              <a:gd name="connsiteY0" fmla="*/ 0 h 2097931"/>
              <a:gd name="connsiteX1" fmla="*/ 2952328 w 2978704"/>
              <a:gd name="connsiteY1" fmla="*/ 0 h 2097931"/>
              <a:gd name="connsiteX2" fmla="*/ 2978704 w 2978704"/>
              <a:gd name="connsiteY2" fmla="*/ 2025461 h 2097931"/>
              <a:gd name="connsiteX3" fmla="*/ 1421285 w 2978704"/>
              <a:gd name="connsiteY3" fmla="*/ 2097622 h 2097931"/>
              <a:gd name="connsiteX4" fmla="*/ 0 w 2978704"/>
              <a:gd name="connsiteY4" fmla="*/ 1656184 h 2097931"/>
              <a:gd name="connsiteX5" fmla="*/ 0 w 2978704"/>
              <a:gd name="connsiteY5" fmla="*/ 0 h 2097931"/>
              <a:gd name="connsiteX0" fmla="*/ 0 w 2978704"/>
              <a:gd name="connsiteY0" fmla="*/ 0 h 2583689"/>
              <a:gd name="connsiteX1" fmla="*/ 2952328 w 2978704"/>
              <a:gd name="connsiteY1" fmla="*/ 0 h 2583689"/>
              <a:gd name="connsiteX2" fmla="*/ 2978704 w 2978704"/>
              <a:gd name="connsiteY2" fmla="*/ 2025461 h 2583689"/>
              <a:gd name="connsiteX3" fmla="*/ 1408656 w 2978704"/>
              <a:gd name="connsiteY3" fmla="*/ 2583642 h 2583689"/>
              <a:gd name="connsiteX4" fmla="*/ 0 w 2978704"/>
              <a:gd name="connsiteY4" fmla="*/ 1656184 h 2583689"/>
              <a:gd name="connsiteX5" fmla="*/ 0 w 2978704"/>
              <a:gd name="connsiteY5" fmla="*/ 0 h 2583689"/>
              <a:gd name="connsiteX0" fmla="*/ 0 w 2978704"/>
              <a:gd name="connsiteY0" fmla="*/ 0 h 2583642"/>
              <a:gd name="connsiteX1" fmla="*/ 2952328 w 2978704"/>
              <a:gd name="connsiteY1" fmla="*/ 0 h 2583642"/>
              <a:gd name="connsiteX2" fmla="*/ 2978704 w 2978704"/>
              <a:gd name="connsiteY2" fmla="*/ 2025461 h 2583642"/>
              <a:gd name="connsiteX3" fmla="*/ 1408656 w 2978704"/>
              <a:gd name="connsiteY3" fmla="*/ 2583642 h 2583642"/>
              <a:gd name="connsiteX4" fmla="*/ 0 w 2978704"/>
              <a:gd name="connsiteY4" fmla="*/ 1656184 h 2583642"/>
              <a:gd name="connsiteX5" fmla="*/ 0 w 2978704"/>
              <a:gd name="connsiteY5" fmla="*/ 0 h 2583642"/>
              <a:gd name="connsiteX0" fmla="*/ 0 w 2978704"/>
              <a:gd name="connsiteY0" fmla="*/ 0 h 2486438"/>
              <a:gd name="connsiteX1" fmla="*/ 2952328 w 2978704"/>
              <a:gd name="connsiteY1" fmla="*/ 0 h 2486438"/>
              <a:gd name="connsiteX2" fmla="*/ 2978704 w 2978704"/>
              <a:gd name="connsiteY2" fmla="*/ 2025461 h 2486438"/>
              <a:gd name="connsiteX3" fmla="*/ 1782464 w 2978704"/>
              <a:gd name="connsiteY3" fmla="*/ 2486438 h 2486438"/>
              <a:gd name="connsiteX4" fmla="*/ 0 w 2978704"/>
              <a:gd name="connsiteY4" fmla="*/ 1656184 h 2486438"/>
              <a:gd name="connsiteX5" fmla="*/ 0 w 2978704"/>
              <a:gd name="connsiteY5" fmla="*/ 0 h 2486438"/>
              <a:gd name="connsiteX0" fmla="*/ 0 w 2978704"/>
              <a:gd name="connsiteY0" fmla="*/ 0 h 2944685"/>
              <a:gd name="connsiteX1" fmla="*/ 2952328 w 2978704"/>
              <a:gd name="connsiteY1" fmla="*/ 0 h 2944685"/>
              <a:gd name="connsiteX2" fmla="*/ 2978704 w 2978704"/>
              <a:gd name="connsiteY2" fmla="*/ 2025461 h 2944685"/>
              <a:gd name="connsiteX3" fmla="*/ 1767310 w 2978704"/>
              <a:gd name="connsiteY3" fmla="*/ 2944685 h 2944685"/>
              <a:gd name="connsiteX4" fmla="*/ 0 w 2978704"/>
              <a:gd name="connsiteY4" fmla="*/ 1656184 h 2944685"/>
              <a:gd name="connsiteX5" fmla="*/ 0 w 2978704"/>
              <a:gd name="connsiteY5" fmla="*/ 0 h 2944685"/>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0 w 2978704"/>
              <a:gd name="connsiteY4" fmla="*/ 1656184 h 2944714"/>
              <a:gd name="connsiteX5" fmla="*/ 0 w 2978704"/>
              <a:gd name="connsiteY5" fmla="*/ 0 h 2944714"/>
              <a:gd name="connsiteX0" fmla="*/ 0 w 2978704"/>
              <a:gd name="connsiteY0" fmla="*/ 0 h 2944714"/>
              <a:gd name="connsiteX1" fmla="*/ 2952328 w 2978704"/>
              <a:gd name="connsiteY1" fmla="*/ 0 h 2944714"/>
              <a:gd name="connsiteX2" fmla="*/ 2978704 w 2978704"/>
              <a:gd name="connsiteY2" fmla="*/ 2025461 h 2944714"/>
              <a:gd name="connsiteX3" fmla="*/ 1767310 w 2978704"/>
              <a:gd name="connsiteY3" fmla="*/ 2944685 h 2944714"/>
              <a:gd name="connsiteX4" fmla="*/ 45815 w 2978704"/>
              <a:gd name="connsiteY4" fmla="*/ 1656184 h 2944714"/>
              <a:gd name="connsiteX5" fmla="*/ 0 w 2978704"/>
              <a:gd name="connsiteY5" fmla="*/ 0 h 2944714"/>
              <a:gd name="connsiteX0" fmla="*/ 0 w 2932889"/>
              <a:gd name="connsiteY0" fmla="*/ 151134 h 2944714"/>
              <a:gd name="connsiteX1" fmla="*/ 2906513 w 2932889"/>
              <a:gd name="connsiteY1" fmla="*/ 0 h 2944714"/>
              <a:gd name="connsiteX2" fmla="*/ 2932889 w 2932889"/>
              <a:gd name="connsiteY2" fmla="*/ 2025461 h 2944714"/>
              <a:gd name="connsiteX3" fmla="*/ 1721495 w 2932889"/>
              <a:gd name="connsiteY3" fmla="*/ 2944685 h 2944714"/>
              <a:gd name="connsiteX4" fmla="*/ 0 w 2932889"/>
              <a:gd name="connsiteY4" fmla="*/ 1656184 h 2944714"/>
              <a:gd name="connsiteX5" fmla="*/ 0 w 2932889"/>
              <a:gd name="connsiteY5" fmla="*/ 151134 h 2944714"/>
              <a:gd name="connsiteX0" fmla="*/ 0 w 2932889"/>
              <a:gd name="connsiteY0" fmla="*/ 0 h 2793580"/>
              <a:gd name="connsiteX1" fmla="*/ 2854589 w 2932889"/>
              <a:gd name="connsiteY1" fmla="*/ 16793 h 2793580"/>
              <a:gd name="connsiteX2" fmla="*/ 2932889 w 2932889"/>
              <a:gd name="connsiteY2" fmla="*/ 1874327 h 2793580"/>
              <a:gd name="connsiteX3" fmla="*/ 1721495 w 2932889"/>
              <a:gd name="connsiteY3" fmla="*/ 2793551 h 2793580"/>
              <a:gd name="connsiteX4" fmla="*/ 0 w 2932889"/>
              <a:gd name="connsiteY4" fmla="*/ 1505050 h 2793580"/>
              <a:gd name="connsiteX5" fmla="*/ 0 w 2932889"/>
              <a:gd name="connsiteY5" fmla="*/ 0 h 2793580"/>
              <a:gd name="connsiteX0" fmla="*/ 0 w 2856530"/>
              <a:gd name="connsiteY0" fmla="*/ 0 h 2793578"/>
              <a:gd name="connsiteX1" fmla="*/ 2854589 w 2856530"/>
              <a:gd name="connsiteY1" fmla="*/ 16793 h 2793578"/>
              <a:gd name="connsiteX2" fmla="*/ 2856530 w 2856530"/>
              <a:gd name="connsiteY2" fmla="*/ 1832345 h 2793578"/>
              <a:gd name="connsiteX3" fmla="*/ 1721495 w 2856530"/>
              <a:gd name="connsiteY3" fmla="*/ 2793551 h 2793578"/>
              <a:gd name="connsiteX4" fmla="*/ 0 w 2856530"/>
              <a:gd name="connsiteY4" fmla="*/ 1505050 h 2793578"/>
              <a:gd name="connsiteX5" fmla="*/ 0 w 2856530"/>
              <a:gd name="connsiteY5" fmla="*/ 0 h 2793578"/>
              <a:gd name="connsiteX0" fmla="*/ 0 w 2856530"/>
              <a:gd name="connsiteY0" fmla="*/ 0 h 2359906"/>
              <a:gd name="connsiteX1" fmla="*/ 2854589 w 2856530"/>
              <a:gd name="connsiteY1" fmla="*/ 16793 h 2359906"/>
              <a:gd name="connsiteX2" fmla="*/ 2856530 w 2856530"/>
              <a:gd name="connsiteY2" fmla="*/ 1832345 h 2359906"/>
              <a:gd name="connsiteX3" fmla="*/ 1724549 w 2856530"/>
              <a:gd name="connsiteY3" fmla="*/ 2359856 h 2359906"/>
              <a:gd name="connsiteX4" fmla="*/ 0 w 2856530"/>
              <a:gd name="connsiteY4" fmla="*/ 1505050 h 2359906"/>
              <a:gd name="connsiteX5" fmla="*/ 0 w 2856530"/>
              <a:gd name="connsiteY5" fmla="*/ 0 h 2359906"/>
              <a:gd name="connsiteX0" fmla="*/ 0 w 2856530"/>
              <a:gd name="connsiteY0" fmla="*/ 0 h 2201257"/>
              <a:gd name="connsiteX1" fmla="*/ 2854589 w 2856530"/>
              <a:gd name="connsiteY1" fmla="*/ 16793 h 2201257"/>
              <a:gd name="connsiteX2" fmla="*/ 2856530 w 2856530"/>
              <a:gd name="connsiteY2" fmla="*/ 1832345 h 2201257"/>
              <a:gd name="connsiteX3" fmla="*/ 2100237 w 2856530"/>
              <a:gd name="connsiteY3" fmla="*/ 2201187 h 2201257"/>
              <a:gd name="connsiteX4" fmla="*/ 0 w 2856530"/>
              <a:gd name="connsiteY4" fmla="*/ 1505050 h 2201257"/>
              <a:gd name="connsiteX5" fmla="*/ 0 w 2856530"/>
              <a:gd name="connsiteY5" fmla="*/ 0 h 2201257"/>
              <a:gd name="connsiteX0" fmla="*/ 0 w 2856530"/>
              <a:gd name="connsiteY0" fmla="*/ 0 h 2328176"/>
              <a:gd name="connsiteX1" fmla="*/ 2854589 w 2856530"/>
              <a:gd name="connsiteY1" fmla="*/ 16793 h 2328176"/>
              <a:gd name="connsiteX2" fmla="*/ 2856530 w 2856530"/>
              <a:gd name="connsiteY2" fmla="*/ 1832345 h 2328176"/>
              <a:gd name="connsiteX3" fmla="*/ 2463707 w 2856530"/>
              <a:gd name="connsiteY3" fmla="*/ 2328123 h 2328176"/>
              <a:gd name="connsiteX4" fmla="*/ 0 w 2856530"/>
              <a:gd name="connsiteY4" fmla="*/ 1505050 h 2328176"/>
              <a:gd name="connsiteX5" fmla="*/ 0 w 2856530"/>
              <a:gd name="connsiteY5" fmla="*/ 0 h 2328176"/>
              <a:gd name="connsiteX0" fmla="*/ 0 w 2856530"/>
              <a:gd name="connsiteY0" fmla="*/ 0 h 2370485"/>
              <a:gd name="connsiteX1" fmla="*/ 2854589 w 2856530"/>
              <a:gd name="connsiteY1" fmla="*/ 16793 h 2370485"/>
              <a:gd name="connsiteX2" fmla="*/ 2856530 w 2856530"/>
              <a:gd name="connsiteY2" fmla="*/ 1832345 h 2370485"/>
              <a:gd name="connsiteX3" fmla="*/ 2414837 w 2856530"/>
              <a:gd name="connsiteY3" fmla="*/ 2370436 h 2370485"/>
              <a:gd name="connsiteX4" fmla="*/ 0 w 2856530"/>
              <a:gd name="connsiteY4" fmla="*/ 1505050 h 2370485"/>
              <a:gd name="connsiteX5" fmla="*/ 0 w 2856530"/>
              <a:gd name="connsiteY5" fmla="*/ 0 h 2370485"/>
              <a:gd name="connsiteX0" fmla="*/ 0 w 2856530"/>
              <a:gd name="connsiteY0" fmla="*/ 0 h 2095507"/>
              <a:gd name="connsiteX1" fmla="*/ 2854589 w 2856530"/>
              <a:gd name="connsiteY1" fmla="*/ 16793 h 2095507"/>
              <a:gd name="connsiteX2" fmla="*/ 2856530 w 2856530"/>
              <a:gd name="connsiteY2" fmla="*/ 1832345 h 2095507"/>
              <a:gd name="connsiteX3" fmla="*/ 2427055 w 2856530"/>
              <a:gd name="connsiteY3" fmla="*/ 2095410 h 2095507"/>
              <a:gd name="connsiteX4" fmla="*/ 0 w 2856530"/>
              <a:gd name="connsiteY4" fmla="*/ 1505050 h 2095507"/>
              <a:gd name="connsiteX5" fmla="*/ 0 w 2856530"/>
              <a:gd name="connsiteY5" fmla="*/ 0 h 2095507"/>
              <a:gd name="connsiteX0" fmla="*/ 0 w 2854589"/>
              <a:gd name="connsiteY0" fmla="*/ 0 h 2095469"/>
              <a:gd name="connsiteX1" fmla="*/ 2854589 w 2854589"/>
              <a:gd name="connsiteY1" fmla="*/ 16793 h 2095469"/>
              <a:gd name="connsiteX2" fmla="*/ 2853476 w 2854589"/>
              <a:gd name="connsiteY2" fmla="*/ 1652520 h 2095469"/>
              <a:gd name="connsiteX3" fmla="*/ 2427055 w 2854589"/>
              <a:gd name="connsiteY3" fmla="*/ 2095410 h 2095469"/>
              <a:gd name="connsiteX4" fmla="*/ 0 w 2854589"/>
              <a:gd name="connsiteY4" fmla="*/ 1505050 h 2095469"/>
              <a:gd name="connsiteX5" fmla="*/ 0 w 2854589"/>
              <a:gd name="connsiteY5" fmla="*/ 0 h 2095469"/>
              <a:gd name="connsiteX0" fmla="*/ 0 w 2854589"/>
              <a:gd name="connsiteY0" fmla="*/ 0 h 2095465"/>
              <a:gd name="connsiteX1" fmla="*/ 2854589 w 2854589"/>
              <a:gd name="connsiteY1" fmla="*/ 16793 h 2095465"/>
              <a:gd name="connsiteX2" fmla="*/ 2807660 w 2854589"/>
              <a:gd name="connsiteY2" fmla="*/ 1620786 h 2095465"/>
              <a:gd name="connsiteX3" fmla="*/ 2427055 w 2854589"/>
              <a:gd name="connsiteY3" fmla="*/ 2095410 h 2095465"/>
              <a:gd name="connsiteX4" fmla="*/ 0 w 2854589"/>
              <a:gd name="connsiteY4" fmla="*/ 1505050 h 2095465"/>
              <a:gd name="connsiteX5" fmla="*/ 0 w 2854589"/>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505050 h 2095465"/>
              <a:gd name="connsiteX5" fmla="*/ 0 w 2808773"/>
              <a:gd name="connsiteY5" fmla="*/ 0 h 2095465"/>
              <a:gd name="connsiteX0" fmla="*/ 0 w 2808773"/>
              <a:gd name="connsiteY0" fmla="*/ 0 h 2095465"/>
              <a:gd name="connsiteX1" fmla="*/ 2808773 w 2808773"/>
              <a:gd name="connsiteY1" fmla="*/ 27371 h 2095465"/>
              <a:gd name="connsiteX2" fmla="*/ 2807660 w 2808773"/>
              <a:gd name="connsiteY2" fmla="*/ 1620786 h 2095465"/>
              <a:gd name="connsiteX3" fmla="*/ 2427055 w 2808773"/>
              <a:gd name="connsiteY3" fmla="*/ 2095410 h 2095465"/>
              <a:gd name="connsiteX4" fmla="*/ 0 w 2808773"/>
              <a:gd name="connsiteY4" fmla="*/ 1293491 h 2095465"/>
              <a:gd name="connsiteX5" fmla="*/ 0 w 2808773"/>
              <a:gd name="connsiteY5" fmla="*/ 0 h 20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8773" h="2095465">
                <a:moveTo>
                  <a:pt x="0" y="0"/>
                </a:moveTo>
                <a:lnTo>
                  <a:pt x="2808773" y="27371"/>
                </a:lnTo>
                <a:lnTo>
                  <a:pt x="2807660" y="1620786"/>
                </a:lnTo>
                <a:cubicBezTo>
                  <a:pt x="2803769" y="1614753"/>
                  <a:pt x="2433472" y="2101443"/>
                  <a:pt x="2427055" y="2095410"/>
                </a:cubicBezTo>
                <a:lnTo>
                  <a:pt x="0" y="1293491"/>
                </a:lnTo>
                <a:lnTo>
                  <a:pt x="0" y="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p:spPr>
        <p:style>
          <a:lnRef idx="0">
            <a:schemeClr val="dk1"/>
          </a:lnRef>
          <a:fillRef idx="3">
            <a:schemeClr val="dk1"/>
          </a:fillRef>
          <a:effectRef idx="3">
            <a:schemeClr val="dk1"/>
          </a:effectRef>
          <a:fontRef idx="minor">
            <a:schemeClr val="lt1"/>
          </a:fontRef>
        </p:style>
        <p:txBody>
          <a:bodyPr anchor="ctr"/>
          <a:lstStyle/>
          <a:p>
            <a:pPr algn="ctr">
              <a:defRPr/>
            </a:pPr>
            <a:r>
              <a:rPr lang="es-ES" altLang="es-ES" sz="1400">
                <a:solidFill>
                  <a:schemeClr val="accent2">
                    <a:lumMod val="20000"/>
                    <a:lumOff val="80000"/>
                  </a:schemeClr>
                </a:solidFill>
                <a:latin typeface="Candara" pitchFamily="34" charset="0"/>
              </a:rPr>
              <a:t>u</a:t>
            </a:r>
            <a:endParaRPr lang="es-ES" sz="1350" dirty="0">
              <a:latin typeface="Castellar" panose="020A0402060406010301" pitchFamily="18" charset="0"/>
              <a:ea typeface="Adobe Heiti Std R" pitchFamily="34" charset="-128"/>
            </a:endParaRPr>
          </a:p>
        </p:txBody>
      </p:sp>
      <p:sp>
        <p:nvSpPr>
          <p:cNvPr id="6147" name="1 Título"/>
          <p:cNvSpPr>
            <a:spLocks noGrp="1"/>
          </p:cNvSpPr>
          <p:nvPr>
            <p:ph type="title"/>
          </p:nvPr>
        </p:nvSpPr>
        <p:spPr>
          <a:xfrm>
            <a:off x="144040" y="194322"/>
            <a:ext cx="8333324" cy="1095084"/>
          </a:xfrm>
        </p:spPr>
        <p:txBody>
          <a:bodyPr>
            <a:normAutofit/>
          </a:bodyPr>
          <a:lstStyle/>
          <a:p>
            <a:pPr algn="r" eaLnBrk="1" hangingPunct="1"/>
            <a:r>
              <a:rPr lang="es-ES" altLang="es-ES" sz="4000" dirty="0">
                <a:solidFill>
                  <a:schemeClr val="accent2">
                    <a:lumMod val="20000"/>
                    <a:lumOff val="80000"/>
                  </a:schemeClr>
                </a:solidFill>
                <a:latin typeface="Candara" pitchFamily="34" charset="0"/>
              </a:rPr>
              <a:t>Cooperación española</a:t>
            </a:r>
          </a:p>
        </p:txBody>
      </p:sp>
      <p:sp>
        <p:nvSpPr>
          <p:cNvPr id="3" name="2 Marcador de contenido"/>
          <p:cNvSpPr>
            <a:spLocks noGrp="1"/>
          </p:cNvSpPr>
          <p:nvPr>
            <p:ph idx="1"/>
          </p:nvPr>
        </p:nvSpPr>
        <p:spPr>
          <a:xfrm>
            <a:off x="467544" y="2132856"/>
            <a:ext cx="4896544" cy="3979251"/>
          </a:xfrm>
        </p:spPr>
        <p:txBody>
          <a:bodyPr rtlCol="0">
            <a:normAutofit/>
          </a:bodyPr>
          <a:lstStyle/>
          <a:p>
            <a:pPr marL="0" indent="0">
              <a:buNone/>
              <a:defRPr/>
            </a:pPr>
            <a:endParaRPr lang="es-ES" sz="2550" dirty="0">
              <a:solidFill>
                <a:schemeClr val="tx1">
                  <a:lumMod val="85000"/>
                  <a:lumOff val="15000"/>
                </a:schemeClr>
              </a:solidFill>
            </a:endParaRPr>
          </a:p>
          <a:p>
            <a:pPr marL="0" indent="0">
              <a:buNone/>
              <a:defRPr/>
            </a:pPr>
            <a:r>
              <a:rPr lang="es-ES" sz="1500" dirty="0">
                <a:solidFill>
                  <a:schemeClr val="tx1">
                    <a:lumMod val="85000"/>
                    <a:lumOff val="15000"/>
                  </a:schemeClr>
                </a:solidFill>
              </a:rPr>
              <a:t>Años crisis, AH grandes recortes</a:t>
            </a:r>
          </a:p>
          <a:p>
            <a:pPr marL="0" indent="0">
              <a:buNone/>
              <a:defRPr/>
            </a:pPr>
            <a:r>
              <a:rPr lang="es-ES" sz="1500" dirty="0">
                <a:solidFill>
                  <a:schemeClr val="tx1">
                    <a:lumMod val="85000"/>
                    <a:lumOff val="15000"/>
                  </a:schemeClr>
                </a:solidFill>
              </a:rPr>
              <a:t>España perdió peso a nivel internacional como donante.</a:t>
            </a:r>
          </a:p>
          <a:p>
            <a:pPr marL="0" indent="0">
              <a:buNone/>
              <a:defRPr/>
            </a:pPr>
            <a:r>
              <a:rPr lang="es-ES" sz="1500" dirty="0">
                <a:solidFill>
                  <a:schemeClr val="tx1">
                    <a:lumMod val="85000"/>
                    <a:lumOff val="15000"/>
                  </a:schemeClr>
                </a:solidFill>
              </a:rPr>
              <a:t>En la actualidad, leve recuperación</a:t>
            </a:r>
          </a:p>
          <a:p>
            <a:pPr marL="0" indent="0">
              <a:buNone/>
              <a:defRPr/>
            </a:pPr>
            <a:r>
              <a:rPr lang="es-ES" sz="1500" dirty="0">
                <a:solidFill>
                  <a:schemeClr val="tx1">
                    <a:lumMod val="85000"/>
                    <a:lumOff val="15000"/>
                  </a:schemeClr>
                </a:solidFill>
              </a:rPr>
              <a:t>Alto grado de descentralización </a:t>
            </a:r>
          </a:p>
          <a:p>
            <a:pPr marL="0" indent="0">
              <a:buNone/>
              <a:defRPr/>
            </a:pPr>
            <a:endParaRPr lang="es-ES" sz="1500" dirty="0">
              <a:solidFill>
                <a:schemeClr val="tx1">
                  <a:lumMod val="85000"/>
                  <a:lumOff val="15000"/>
                </a:schemeClr>
              </a:solidFill>
            </a:endParaRPr>
          </a:p>
          <a:p>
            <a:pPr marL="0" indent="0">
              <a:buNone/>
              <a:defRPr/>
            </a:pPr>
            <a:r>
              <a:rPr lang="es-ES" sz="1500" dirty="0">
                <a:solidFill>
                  <a:schemeClr val="tx1">
                    <a:lumMod val="85000"/>
                    <a:lumOff val="15000"/>
                  </a:schemeClr>
                </a:solidFill>
              </a:rPr>
              <a:t>Ley 23/1998 de cooperación-proceso de reforma</a:t>
            </a:r>
          </a:p>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a:p>
            <a:pPr marL="0" indent="0">
              <a:buNone/>
              <a:defRPr/>
            </a:pPr>
            <a:endParaRPr lang="es-ES" sz="2550" dirty="0">
              <a:solidFill>
                <a:schemeClr val="tx1">
                  <a:lumMod val="85000"/>
                  <a:lumOff val="15000"/>
                </a:schemeClr>
              </a:solidFill>
            </a:endParaRPr>
          </a:p>
        </p:txBody>
      </p:sp>
      <p:sp>
        <p:nvSpPr>
          <p:cNvPr id="8" name="7 CuadroTexto">
            <a:extLst>
              <a:ext uri="{FF2B5EF4-FFF2-40B4-BE49-F238E27FC236}">
                <a16:creationId xmlns:a16="http://schemas.microsoft.com/office/drawing/2014/main" id="{697AED66-C2A6-F141-B5D9-ECD40FB013AF}"/>
              </a:ext>
            </a:extLst>
          </p:cNvPr>
          <p:cNvSpPr txBox="1"/>
          <p:nvPr/>
        </p:nvSpPr>
        <p:spPr bwMode="auto">
          <a:xfrm>
            <a:off x="7910201" y="6591849"/>
            <a:ext cx="1325563" cy="430212"/>
          </a:xfrm>
          <a:prstGeom prst="rect">
            <a:avLst/>
          </a:prstGeom>
          <a:noFill/>
        </p:spPr>
        <p:txBody>
          <a:bodyPr>
            <a:spAutoFit/>
          </a:bodyPr>
          <a:lstStyle/>
          <a:p>
            <a:pPr algn="r">
              <a:defRPr/>
            </a:pPr>
            <a:r>
              <a:rPr lang="es-ES" sz="1100" dirty="0">
                <a:solidFill>
                  <a:schemeClr val="bg1">
                    <a:lumMod val="75000"/>
                  </a:schemeClr>
                </a:solidFill>
              </a:rPr>
              <a:t>www.iecah.org</a:t>
            </a:r>
          </a:p>
          <a:p>
            <a:pPr algn="r">
              <a:defRPr/>
            </a:pPr>
            <a:endParaRPr lang="es-ES" sz="1100" dirty="0">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a16="http://schemas.microsoft.com/office/drawing/2014/main" id="{3893653A-2181-4758-83B8-4FBA45661908}"/>
              </a:ext>
            </a:extLst>
          </p:cNvPr>
          <p:cNvGraphicFramePr/>
          <p:nvPr>
            <p:extLst>
              <p:ext uri="{D42A27DB-BD31-4B8C-83A1-F6EECF244321}">
                <p14:modId xmlns:p14="http://schemas.microsoft.com/office/powerpoint/2010/main" val="1208635421"/>
              </p:ext>
            </p:extLst>
          </p:nvPr>
        </p:nvGraphicFramePr>
        <p:xfrm>
          <a:off x="4427984" y="2274393"/>
          <a:ext cx="5345430" cy="2987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672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a 1 - &amp;quot;ACCIÓN  HUMANITARIA&amp;#x0D;&amp;#x0A;&amp;#x0D;&amp;#x0A;&amp;#x0D;&amp;#x0A;Curso de&amp;#x0D;&amp;#x0A;&amp;#x0D;&amp;#x0A;“Experto en promoción y Gestión de ONG”&amp;#x0D;&amp;#x0A; &amp;quot;&quot;/&gt;&lt;property id=&quot;20307&quot; value=&quot;351&quot;/&gt;&lt;/object&gt;&lt;object type=&quot;3&quot; unique_id=&quot;10005&quot;&gt;&lt;property id=&quot;20148&quot; value=&quot;5&quot;/&gt;&lt;property id=&quot;20300&quot; value=&quot;Diapositiva 2&quot;/&gt;&lt;property id=&quot;20307&quot; value=&quot;386&quot;/&gt;&lt;/object&gt;&lt;object type=&quot;3&quot; unique_id=&quot;10006&quot;&gt;&lt;property id=&quot;20148&quot; value=&quot;5&quot;/&gt;&lt;property id=&quot;20300&quot; value=&quot;Diapositiva 3&quot;/&gt;&lt;property id=&quot;20307&quot; value=&quot;409&quot;/&gt;&lt;/object&gt;&lt;object type=&quot;3&quot; unique_id=&quot;10007&quot;&gt;&lt;property id=&quot;20148&quot; value=&quot;5&quot;/&gt;&lt;property id=&quot;20300&quot; value=&quot;Diapositiva 4&quot;/&gt;&lt;property id=&quot;20307&quot; value=&quot;418&quot;/&gt;&lt;/object&gt;&lt;object type=&quot;3&quot; unique_id=&quot;10008&quot;&gt;&lt;property id=&quot;20148&quot; value=&quot;5&quot;/&gt;&lt;property id=&quot;20300&quot; value=&quot;Diapositiva 5&quot;/&gt;&lt;property id=&quot;20307&quot; value=&quot;417&quot;/&gt;&lt;/object&gt;&lt;object type=&quot;3&quot; unique_id=&quot;10009&quot;&gt;&lt;property id=&quot;20148&quot; value=&quot;5&quot;/&gt;&lt;property id=&quot;20300&quot; value=&quot;Diapositiva 7&quot;/&gt;&lt;property id=&quot;20307&quot; value=&quot;416&quot;/&gt;&lt;/object&gt;&lt;object type=&quot;3&quot; unique_id=&quot;10011&quot;&gt;&lt;property id=&quot;20148&quot; value=&quot;5&quot;/&gt;&lt;property id=&quot;20300&quot; value=&quot;Diapositiva 10&quot;/&gt;&lt;property id=&quot;20307&quot; value=&quot;389&quot;/&gt;&lt;/object&gt;&lt;object type=&quot;3&quot; unique_id=&quot;10012&quot;&gt;&lt;property id=&quot;20148&quot; value=&quot;5&quot;/&gt;&lt;property id=&quot;20300&quot; value=&quot;Diapositiva 11&quot;/&gt;&lt;property id=&quot;20307&quot; value=&quot;390&quot;/&gt;&lt;/object&gt;&lt;object type=&quot;3&quot; unique_id=&quot;10013&quot;&gt;&lt;property id=&quot;20148&quot; value=&quot;5&quot;/&gt;&lt;property id=&quot;20300&quot; value=&quot;Diapositiva 12&quot;/&gt;&lt;property id=&quot;20307&quot; value=&quot;391&quot;/&gt;&lt;/object&gt;&lt;object type=&quot;3&quot; unique_id=&quot;10014&quot;&gt;&lt;property id=&quot;20148&quot; value=&quot;5&quot;/&gt;&lt;property id=&quot;20300&quot; value=&quot;Diapositiva 13&quot;/&gt;&lt;property id=&quot;20307&quot; value=&quot;392&quot;/&gt;&lt;/object&gt;&lt;object type=&quot;3&quot; unique_id=&quot;10015&quot;&gt;&lt;property id=&quot;20148&quot; value=&quot;5&quot;/&gt;&lt;property id=&quot;20300&quot; value=&quot;Diapositiva 14&quot;/&gt;&lt;property id=&quot;20307&quot; value=&quot;393&quot;/&gt;&lt;/object&gt;&lt;object type=&quot;3&quot; unique_id=&quot;10016&quot;&gt;&lt;property id=&quot;20148&quot; value=&quot;5&quot;/&gt;&lt;property id=&quot;20300&quot; value=&quot;Diapositiva 15&quot;/&gt;&lt;property id=&quot;20307&quot; value=&quot;394&quot;/&gt;&lt;/object&gt;&lt;object type=&quot;3&quot; unique_id=&quot;10017&quot;&gt;&lt;property id=&quot;20148&quot; value=&quot;5&quot;/&gt;&lt;property id=&quot;20300&quot; value=&quot;Diapositiva 8&quot;/&gt;&lt;property id=&quot;20307&quot; value=&quot;395&quot;/&gt;&lt;/object&gt;&lt;object type=&quot;3&quot; unique_id=&quot;10018&quot;&gt;&lt;property id=&quot;20148&quot; value=&quot;5&quot;/&gt;&lt;property id=&quot;20300&quot; value=&quot;Diapositiva 16&quot;/&gt;&lt;property id=&quot;20307&quot; value=&quot;396&quot;/&gt;&lt;/object&gt;&lt;object type=&quot;3&quot; unique_id=&quot;10019&quot;&gt;&lt;property id=&quot;20148&quot; value=&quot;5&quot;/&gt;&lt;property id=&quot;20300&quot; value=&quot;Diapositiva 17&quot;/&gt;&lt;property id=&quot;20307&quot; value=&quot;401&quot;/&gt;&lt;/object&gt;&lt;object type=&quot;3&quot; unique_id=&quot;10020&quot;&gt;&lt;property id=&quot;20148&quot; value=&quot;5&quot;/&gt;&lt;property id=&quot;20300&quot; value=&quot;Diapositiva 18&quot;/&gt;&lt;property id=&quot;20307&quot; value=&quot;410&quot;/&gt;&lt;/object&gt;&lt;object type=&quot;3&quot; unique_id=&quot;10023&quot;&gt;&lt;property id=&quot;20148&quot; value=&quot;5&quot;/&gt;&lt;property id=&quot;20300&quot; value=&quot;Diapositiva 23&quot;/&gt;&lt;property id=&quot;20307&quot; value=&quot;404&quot;/&gt;&lt;/object&gt;&lt;object type=&quot;3&quot; unique_id=&quot;10024&quot;&gt;&lt;property id=&quot;20148&quot; value=&quot;5&quot;/&gt;&lt;property id=&quot;20300&quot; value=&quot;Diapositiva 24&quot;/&gt;&lt;property id=&quot;20307&quot; value=&quot;405&quot;/&gt;&lt;/object&gt;&lt;object type=&quot;3&quot; unique_id=&quot;10025&quot;&gt;&lt;property id=&quot;20148&quot; value=&quot;5&quot;/&gt;&lt;property id=&quot;20300&quot; value=&quot;Diapositiva 25&quot;/&gt;&lt;property id=&quot;20307&quot; value=&quot;414&quot;/&gt;&lt;/object&gt;&lt;object type=&quot;3&quot; unique_id=&quot;10026&quot;&gt;&lt;property id=&quot;20148&quot; value=&quot;5&quot;/&gt;&lt;property id=&quot;20300&quot; value=&quot;Diapositiva 30&quot;/&gt;&lt;property id=&quot;20307&quot; value=&quot;411&quot;/&gt;&lt;/object&gt;&lt;object type=&quot;3&quot; unique_id=&quot;10027&quot;&gt;&lt;property id=&quot;20148&quot; value=&quot;5&quot;/&gt;&lt;property id=&quot;20300&quot; value=&quot;Diapositiva 27&quot;/&gt;&lt;property id=&quot;20307&quot; value=&quot;412&quot;/&gt;&lt;/object&gt;&lt;object type=&quot;3&quot; unique_id=&quot;10028&quot;&gt;&lt;property id=&quot;20148&quot; value=&quot;5&quot;/&gt;&lt;property id=&quot;20300&quot; value=&quot;Diapositiva 32&quot;/&gt;&lt;property id=&quot;20307&quot; value=&quot;413&quot;/&gt;&lt;/object&gt;&lt;object type=&quot;3&quot; unique_id=&quot;10029&quot;&gt;&lt;property id=&quot;20148&quot; value=&quot;5&quot;/&gt;&lt;property id=&quot;20300&quot; value=&quot;Diapositiva 35&quot;/&gt;&lt;property id=&quot;20307&quot; value=&quot;415&quot;/&gt;&lt;/object&gt;&lt;object type=&quot;3&quot; unique_id=&quot;10422&quot;&gt;&lt;property id=&quot;20148&quot; value=&quot;5&quot;/&gt;&lt;property id=&quot;20300&quot; value=&quot;Diapositiva 19&quot;/&gt;&lt;property id=&quot;20307&quot; value=&quot;422&quot;/&gt;&lt;/object&gt;&lt;object type=&quot;3&quot; unique_id=&quot;10423&quot;&gt;&lt;property id=&quot;20148&quot; value=&quot;5&quot;/&gt;&lt;property id=&quot;20300&quot; value=&quot;Diapositiva 20&quot;/&gt;&lt;property id=&quot;20307&quot; value=&quot;419&quot;/&gt;&lt;/object&gt;&lt;object type=&quot;3&quot; unique_id=&quot;10424&quot;&gt;&lt;property id=&quot;20148&quot; value=&quot;5&quot;/&gt;&lt;property id=&quot;20300&quot; value=&quot;Diapositiva 21&quot;/&gt;&lt;property id=&quot;20307&quot; value=&quot;420&quot;/&gt;&lt;/object&gt;&lt;object type=&quot;3&quot; unique_id=&quot;10425&quot;&gt;&lt;property id=&quot;20148&quot; value=&quot;5&quot;/&gt;&lt;property id=&quot;20300&quot; value=&quot;Diapositiva 22&quot;/&gt;&lt;property id=&quot;20307&quot; value=&quot;421&quot;/&gt;&lt;/object&gt;&lt;object type=&quot;3&quot; unique_id=&quot;10580&quot;&gt;&lt;property id=&quot;20148&quot; value=&quot;5&quot;/&gt;&lt;property id=&quot;20300&quot; value=&quot;Diapositiva 9&quot;/&gt;&lt;property id=&quot;20307&quot; value=&quot;424&quot;/&gt;&lt;/object&gt;&lt;object type=&quot;3&quot; unique_id=&quot;10581&quot;&gt;&lt;property id=&quot;20148&quot; value=&quot;5&quot;/&gt;&lt;property id=&quot;20300&quot; value=&quot;Diapositiva 36&quot;/&gt;&lt;property id=&quot;20307&quot; value=&quot;423&quot;/&gt;&lt;/object&gt;&lt;object type=&quot;3&quot; unique_id=&quot;10975&quot;&gt;&lt;property id=&quot;20148&quot; value=&quot;5&quot;/&gt;&lt;property id=&quot;20300&quot; value=&quot;Diapositiva 26 - &amp;quot;Los principales instrumentos legales &amp;quot;&quot;/&gt;&lt;property id=&quot;20307&quot; value=&quot;426&quot;/&gt;&lt;/object&gt;&lt;object type=&quot;3&quot; unique_id=&quot;11110&quot;&gt;&lt;property id=&quot;20148&quot; value=&quot;5&quot;/&gt;&lt;property id=&quot;20300&quot; value=&quot;Diapositiva 6&quot;/&gt;&lt;property id=&quot;20307&quot; value=&quot;427&quot;/&gt;&lt;/object&gt;&lt;object type=&quot;3&quot; unique_id=&quot;11605&quot;&gt;&lt;property id=&quot;20148&quot; value=&quot;5&quot;/&gt;&lt;property id=&quot;20300&quot; value=&quot;Diapositiva 33&quot;/&gt;&lt;property id=&quot;20307&quot; value=&quot;430&quot;/&gt;&lt;/object&gt;&lt;object type=&quot;3&quot; unique_id=&quot;12082&quot;&gt;&lt;property id=&quot;20148&quot; value=&quot;5&quot;/&gt;&lt;property id=&quot;20300&quot; value=&quot;Diapositiva 37&quot;/&gt;&lt;property id=&quot;20307&quot; value=&quot;431&quot;/&gt;&lt;/object&gt;&lt;object type=&quot;3&quot; unique_id=&quot;12083&quot;&gt;&lt;property id=&quot;20148&quot; value=&quot;5&quot;/&gt;&lt;property id=&quot;20300&quot; value=&quot;Diapositiva 38&quot;/&gt;&lt;property id=&quot;20307&quot; value=&quot;432&quot;/&gt;&lt;/object&gt;&lt;object type=&quot;3&quot; unique_id=&quot;12312&quot;&gt;&lt;property id=&quot;20148&quot; value=&quot;5&quot;/&gt;&lt;property id=&quot;20300&quot; value=&quot;Diapositiva 28 - &amp;quot;Vinculación Ayuda-Rehabilitación-Desarrollo (VARD)&amp;quot;&quot;/&gt;&lt;property id=&quot;20307&quot; value=&quot;433&quot;/&gt;&lt;/object&gt;&lt;object type=&quot;3&quot; unique_id=&quot;12313&quot;&gt;&lt;property id=&quot;20148&quot; value=&quot;5&quot;/&gt;&lt;property id=&quot;20300&quot; value=&quot;Diapositiva 29&quot;/&gt;&lt;property id=&quot;20307&quot; value=&quot;434&quot;/&gt;&lt;/object&gt;&lt;object type=&quot;3&quot; unique_id=&quot;12315&quot;&gt;&lt;property id=&quot;20148&quot; value=&quot;5&quot;/&gt;&lt;property id=&quot;20300&quot; value=&quot;Diapositiva 34&quot;/&gt;&lt;property id=&quot;20307&quot; value=&quot;436&quot;/&gt;&lt;/object&gt;&lt;object type=&quot;3&quot; unique_id=&quot;12359&quot;&gt;&lt;property id=&quot;20148&quot; value=&quot;5&quot;/&gt;&lt;property id=&quot;20300&quot; value=&quot;Diapositiva 31&quot;/&gt;&lt;property id=&quot;20307&quot; value=&quot;437&quot;/&gt;&lt;/object&gt;&lt;/object&gt;&lt;/object&gt;&lt;/database&gt;"/>
  <p:tag name="SECTOMILLISECCONVERTED" val="1"/>
</p:tagLst>
</file>

<file path=ppt/theme/theme1.xml><?xml version="1.0" encoding="utf-8"?>
<a:theme xmlns:a="http://schemas.openxmlformats.org/drawingml/2006/main" name="Tema-IECA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IECAH" id="{8B81F81F-29B8-47E9-85A3-D1F4CA189B47}" vid="{2851E6E2-5E7B-483F-A672-82054B6A83DF}"/>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058FA5C306C8540860F2C6CD1286324" ma:contentTypeVersion="12" ma:contentTypeDescription="Crear nuevo documento." ma:contentTypeScope="" ma:versionID="47f35aa5047de48797b87a522ca57a54">
  <xsd:schema xmlns:xsd="http://www.w3.org/2001/XMLSchema" xmlns:xs="http://www.w3.org/2001/XMLSchema" xmlns:p="http://schemas.microsoft.com/office/2006/metadata/properties" xmlns:ns3="069629ce-2411-4af1-a942-ebff1693e8ce" xmlns:ns4="fa9dd33e-c0c4-465a-94a0-463b6bc26c7e" targetNamespace="http://schemas.microsoft.com/office/2006/metadata/properties" ma:root="true" ma:fieldsID="d6fe541adb28328f79884f80c092e860" ns3:_="" ns4:_="">
    <xsd:import namespace="069629ce-2411-4af1-a942-ebff1693e8ce"/>
    <xsd:import namespace="fa9dd33e-c0c4-465a-94a0-463b6bc26c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629ce-2411-4af1-a942-ebff1693e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9dd33e-c0c4-465a-94a0-463b6bc26c7e"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SharingHintHash" ma:index="19"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54DC91-0900-4496-9907-F56C7AABF950}">
  <ds:schemaRefs>
    <ds:schemaRef ds:uri="http://purl.org/dc/terms/"/>
    <ds:schemaRef ds:uri="069629ce-2411-4af1-a942-ebff1693e8ce"/>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fa9dd33e-c0c4-465a-94a0-463b6bc26c7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53150C1-655D-404B-93E5-A4C45D02DCCE}">
  <ds:schemaRefs>
    <ds:schemaRef ds:uri="http://schemas.microsoft.com/sharepoint/v3/contenttype/forms"/>
  </ds:schemaRefs>
</ds:datastoreItem>
</file>

<file path=customXml/itemProps3.xml><?xml version="1.0" encoding="utf-8"?>
<ds:datastoreItem xmlns:ds="http://schemas.openxmlformats.org/officeDocument/2006/customXml" ds:itemID="{802F5039-3FDB-4D5B-88F5-2D77EBA7CC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9629ce-2411-4af1-a942-ebff1693e8ce"/>
    <ds:schemaRef ds:uri="fa9dd33e-c0c4-465a-94a0-463b6bc26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Tema-IECAH</Template>
  <TotalTime>11332</TotalTime>
  <Words>3157</Words>
  <Application>Microsoft Office PowerPoint</Application>
  <PresentationFormat>Presentación en pantalla (4:3)</PresentationFormat>
  <Paragraphs>240</Paragraphs>
  <Slides>28</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8" baseType="lpstr">
      <vt:lpstr>Arial</vt:lpstr>
      <vt:lpstr>Bodoni MT Black</vt:lpstr>
      <vt:lpstr>Calibri</vt:lpstr>
      <vt:lpstr>Candara</vt:lpstr>
      <vt:lpstr>Castellar</vt:lpstr>
      <vt:lpstr>Symbol</vt:lpstr>
      <vt:lpstr>Times New Roman</vt:lpstr>
      <vt:lpstr>Wingdings</vt:lpstr>
      <vt:lpstr>Tema-IECAH</vt:lpstr>
      <vt:lpstr>Worksheet</vt:lpstr>
      <vt:lpstr>Presentación de PowerPoint</vt:lpstr>
      <vt:lpstr>Presentación de PowerPoint</vt:lpstr>
      <vt:lpstr>Algunas constataciones iniciales I</vt:lpstr>
      <vt:lpstr>Algunas constataciones iniciales II</vt:lpstr>
      <vt:lpstr>Acuerdos conceptuales y mucho más</vt:lpstr>
      <vt:lpstr>Fases del investigación</vt:lpstr>
      <vt:lpstr>Contenidos del estudio</vt:lpstr>
      <vt:lpstr>Alguna conclusión</vt:lpstr>
      <vt:lpstr>Cooperación española</vt:lpstr>
      <vt:lpstr>Algunas cifras</vt:lpstr>
      <vt:lpstr>Marco planificación de la CE y la AHE</vt:lpstr>
      <vt:lpstr>EAH 2019-2026</vt:lpstr>
      <vt:lpstr>Cooperación descentralizada</vt:lpstr>
      <vt:lpstr>El enfoque de protección y la cooperación descentralizada I</vt:lpstr>
      <vt:lpstr>El enfoque de protección y la cooperación descentralizada II</vt:lpstr>
      <vt:lpstr>El enfoque de protección y la cooperación descentralizada III</vt:lpstr>
      <vt:lpstr>Marco Estratégico para la política de ciudadanía global y cooperación internacional de la ciudad de Madrid </vt:lpstr>
      <vt:lpstr>Conclusiones sobre la AH descentralizada</vt:lpstr>
      <vt:lpstr>Conclusiones sobre la AH del Ayuntamiento de Madrid</vt:lpstr>
      <vt:lpstr>Recomendaciones sobre la AH descentralizada</vt:lpstr>
      <vt:lpstr>Sobre la AH del Ayuntamiento de Madrid</vt:lpstr>
      <vt:lpstr>Los proyectos de AH financiados por el Ayto. de Madrid</vt:lpstr>
      <vt:lpstr>Los proyectos de AH financiados por el Ayto. de Madrid</vt:lpstr>
      <vt:lpstr>Los proyectos de AH financiados por el Ayto. de Madrid</vt:lpstr>
      <vt:lpstr>Perfil de las entidades financiadas</vt:lpstr>
      <vt:lpstr>Incorporación de la protección y el EBDH en los proyectos</vt:lpstr>
      <vt:lpstr>Recomendaciones para la incorporación de la protección y el EBDH en los proyectos</vt:lpstr>
      <vt:lpstr>Presentación de PowerPoint</vt:lpstr>
    </vt:vector>
  </TitlesOfParts>
  <Company>Cruz Roja Española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Evaluación, rendición de cuentas y buenas prácticas en acción humanitaria</dc:title>
  <dc:creator>prey</dc:creator>
  <cp:lastModifiedBy>Santa Olalla Mariscal, Ana Luisa</cp:lastModifiedBy>
  <cp:revision>386</cp:revision>
  <dcterms:created xsi:type="dcterms:W3CDTF">2003-06-30T10:53:23Z</dcterms:created>
  <dcterms:modified xsi:type="dcterms:W3CDTF">2021-06-29T08:10:45Z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0x0101001058FA5C306C8540860F2C6CD1286324</vt:lpwstr>
  </property>
</Properties>
</file>